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56" r:id="rId2"/>
    <p:sldId id="257" r:id="rId3"/>
  </p:sldIdLst>
  <p:sldSz cx="43891200" cy="32918400"/>
  <p:notesSz cx="6881813" cy="10002838"/>
  <p:defaultTextStyle>
    <a:defPPr>
      <a:defRPr lang="en-US"/>
    </a:defPPr>
    <a:lvl1pPr marL="0" algn="l" defTabSz="4389120" rtl="0" eaLnBrk="1" latinLnBrk="0" hangingPunct="1">
      <a:defRPr sz="8600" kern="1200">
        <a:solidFill>
          <a:schemeClr val="tx1"/>
        </a:solidFill>
        <a:latin typeface="+mn-lt"/>
        <a:ea typeface="+mn-ea"/>
        <a:cs typeface="+mn-cs"/>
      </a:defRPr>
    </a:lvl1pPr>
    <a:lvl2pPr marL="2194560" algn="l" defTabSz="4389120" rtl="0" eaLnBrk="1" latinLnBrk="0" hangingPunct="1">
      <a:defRPr sz="8600" kern="1200">
        <a:solidFill>
          <a:schemeClr val="tx1"/>
        </a:solidFill>
        <a:latin typeface="+mn-lt"/>
        <a:ea typeface="+mn-ea"/>
        <a:cs typeface="+mn-cs"/>
      </a:defRPr>
    </a:lvl2pPr>
    <a:lvl3pPr marL="4389120" algn="l" defTabSz="4389120" rtl="0" eaLnBrk="1" latinLnBrk="0" hangingPunct="1">
      <a:defRPr sz="8600" kern="1200">
        <a:solidFill>
          <a:schemeClr val="tx1"/>
        </a:solidFill>
        <a:latin typeface="+mn-lt"/>
        <a:ea typeface="+mn-ea"/>
        <a:cs typeface="+mn-cs"/>
      </a:defRPr>
    </a:lvl3pPr>
    <a:lvl4pPr marL="6583680" algn="l" defTabSz="4389120" rtl="0" eaLnBrk="1" latinLnBrk="0" hangingPunct="1">
      <a:defRPr sz="8600" kern="1200">
        <a:solidFill>
          <a:schemeClr val="tx1"/>
        </a:solidFill>
        <a:latin typeface="+mn-lt"/>
        <a:ea typeface="+mn-ea"/>
        <a:cs typeface="+mn-cs"/>
      </a:defRPr>
    </a:lvl4pPr>
    <a:lvl5pPr marL="8778240" algn="l" defTabSz="4389120" rtl="0" eaLnBrk="1" latinLnBrk="0" hangingPunct="1">
      <a:defRPr sz="8600" kern="1200">
        <a:solidFill>
          <a:schemeClr val="tx1"/>
        </a:solidFill>
        <a:latin typeface="+mn-lt"/>
        <a:ea typeface="+mn-ea"/>
        <a:cs typeface="+mn-cs"/>
      </a:defRPr>
    </a:lvl5pPr>
    <a:lvl6pPr marL="10972800" algn="l" defTabSz="4389120" rtl="0" eaLnBrk="1" latinLnBrk="0" hangingPunct="1">
      <a:defRPr sz="8600" kern="1200">
        <a:solidFill>
          <a:schemeClr val="tx1"/>
        </a:solidFill>
        <a:latin typeface="+mn-lt"/>
        <a:ea typeface="+mn-ea"/>
        <a:cs typeface="+mn-cs"/>
      </a:defRPr>
    </a:lvl6pPr>
    <a:lvl7pPr marL="13167360" algn="l" defTabSz="4389120" rtl="0" eaLnBrk="1" latinLnBrk="0" hangingPunct="1">
      <a:defRPr sz="8600" kern="1200">
        <a:solidFill>
          <a:schemeClr val="tx1"/>
        </a:solidFill>
        <a:latin typeface="+mn-lt"/>
        <a:ea typeface="+mn-ea"/>
        <a:cs typeface="+mn-cs"/>
      </a:defRPr>
    </a:lvl7pPr>
    <a:lvl8pPr marL="15361920" algn="l" defTabSz="4389120" rtl="0" eaLnBrk="1" latinLnBrk="0" hangingPunct="1">
      <a:defRPr sz="8600" kern="1200">
        <a:solidFill>
          <a:schemeClr val="tx1"/>
        </a:solidFill>
        <a:latin typeface="+mn-lt"/>
        <a:ea typeface="+mn-ea"/>
        <a:cs typeface="+mn-cs"/>
      </a:defRPr>
    </a:lvl8pPr>
    <a:lvl9pPr marL="17556480" algn="l" defTabSz="4389120" rtl="0" eaLnBrk="1" latinLnBrk="0" hangingPunct="1">
      <a:defRPr sz="8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988" autoAdjust="0"/>
    <p:restoredTop sz="97007" autoAdjust="0"/>
  </p:normalViewPr>
  <p:slideViewPr>
    <p:cSldViewPr>
      <p:cViewPr>
        <p:scale>
          <a:sx n="25" d="100"/>
          <a:sy n="25" d="100"/>
        </p:scale>
        <p:origin x="-408" y="-18"/>
      </p:cViewPr>
      <p:guideLst>
        <p:guide orient="horz" pos="10368"/>
        <p:guide pos="13824"/>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500142"/>
          </a:xfrm>
          <a:prstGeom prst="rect">
            <a:avLst/>
          </a:prstGeom>
        </p:spPr>
        <p:txBody>
          <a:bodyPr vert="horz" lIns="96478" tIns="48239" rIns="96478" bIns="48239" rtlCol="0"/>
          <a:lstStyle>
            <a:lvl1pPr algn="l">
              <a:defRPr sz="1300"/>
            </a:lvl1pPr>
          </a:lstStyle>
          <a:p>
            <a:endParaRPr lang="en-US"/>
          </a:p>
        </p:txBody>
      </p:sp>
      <p:sp>
        <p:nvSpPr>
          <p:cNvPr id="3" name="Date Placeholder 2"/>
          <p:cNvSpPr>
            <a:spLocks noGrp="1"/>
          </p:cNvSpPr>
          <p:nvPr>
            <p:ph type="dt" idx="1"/>
          </p:nvPr>
        </p:nvSpPr>
        <p:spPr>
          <a:xfrm>
            <a:off x="3898102" y="0"/>
            <a:ext cx="2982119" cy="500142"/>
          </a:xfrm>
          <a:prstGeom prst="rect">
            <a:avLst/>
          </a:prstGeom>
        </p:spPr>
        <p:txBody>
          <a:bodyPr vert="horz" lIns="96478" tIns="48239" rIns="96478" bIns="48239" rtlCol="0"/>
          <a:lstStyle>
            <a:lvl1pPr algn="r">
              <a:defRPr sz="1300"/>
            </a:lvl1pPr>
          </a:lstStyle>
          <a:p>
            <a:fld id="{730DE875-A4BC-475A-A088-4EF26CEE6452}" type="datetimeFigureOut">
              <a:rPr lang="en-US" smtClean="0"/>
              <a:pPr/>
              <a:t>3/30/2009</a:t>
            </a:fld>
            <a:endParaRPr lang="en-US"/>
          </a:p>
        </p:txBody>
      </p:sp>
      <p:sp>
        <p:nvSpPr>
          <p:cNvPr id="4" name="Slide Image Placeholder 3"/>
          <p:cNvSpPr>
            <a:spLocks noGrp="1" noRot="1" noChangeAspect="1"/>
          </p:cNvSpPr>
          <p:nvPr>
            <p:ph type="sldImg" idx="2"/>
          </p:nvPr>
        </p:nvSpPr>
        <p:spPr>
          <a:xfrm>
            <a:off x="942975" y="750888"/>
            <a:ext cx="4997450" cy="3749675"/>
          </a:xfrm>
          <a:prstGeom prst="rect">
            <a:avLst/>
          </a:prstGeom>
          <a:noFill/>
          <a:ln w="12700">
            <a:solidFill>
              <a:prstClr val="black"/>
            </a:solidFill>
          </a:ln>
        </p:spPr>
        <p:txBody>
          <a:bodyPr vert="horz" lIns="96478" tIns="48239" rIns="96478" bIns="48239" rtlCol="0" anchor="ctr"/>
          <a:lstStyle/>
          <a:p>
            <a:endParaRPr lang="en-US"/>
          </a:p>
        </p:txBody>
      </p:sp>
      <p:sp>
        <p:nvSpPr>
          <p:cNvPr id="5" name="Notes Placeholder 4"/>
          <p:cNvSpPr>
            <a:spLocks noGrp="1"/>
          </p:cNvSpPr>
          <p:nvPr>
            <p:ph type="body" sz="quarter" idx="3"/>
          </p:nvPr>
        </p:nvSpPr>
        <p:spPr>
          <a:xfrm>
            <a:off x="688182" y="4751348"/>
            <a:ext cx="5505450" cy="4501277"/>
          </a:xfrm>
          <a:prstGeom prst="rect">
            <a:avLst/>
          </a:prstGeom>
        </p:spPr>
        <p:txBody>
          <a:bodyPr vert="horz" lIns="96478" tIns="48239" rIns="96478" bIns="4823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500960"/>
            <a:ext cx="2982119" cy="500142"/>
          </a:xfrm>
          <a:prstGeom prst="rect">
            <a:avLst/>
          </a:prstGeom>
        </p:spPr>
        <p:txBody>
          <a:bodyPr vert="horz" lIns="96478" tIns="48239" rIns="96478" bIns="48239" rtlCol="0" anchor="b"/>
          <a:lstStyle>
            <a:lvl1pPr algn="l">
              <a:defRPr sz="1300"/>
            </a:lvl1pPr>
          </a:lstStyle>
          <a:p>
            <a:endParaRPr lang="en-US"/>
          </a:p>
        </p:txBody>
      </p:sp>
      <p:sp>
        <p:nvSpPr>
          <p:cNvPr id="7" name="Slide Number Placeholder 6"/>
          <p:cNvSpPr>
            <a:spLocks noGrp="1"/>
          </p:cNvSpPr>
          <p:nvPr>
            <p:ph type="sldNum" sz="quarter" idx="5"/>
          </p:nvPr>
        </p:nvSpPr>
        <p:spPr>
          <a:xfrm>
            <a:off x="3898102" y="9500960"/>
            <a:ext cx="2982119" cy="500142"/>
          </a:xfrm>
          <a:prstGeom prst="rect">
            <a:avLst/>
          </a:prstGeom>
        </p:spPr>
        <p:txBody>
          <a:bodyPr vert="horz" lIns="96478" tIns="48239" rIns="96478" bIns="48239" rtlCol="0" anchor="b"/>
          <a:lstStyle>
            <a:lvl1pPr algn="r">
              <a:defRPr sz="1300"/>
            </a:lvl1pPr>
          </a:lstStyle>
          <a:p>
            <a:fld id="{46C585B8-3976-4BA6-B4E8-499EDEBD66B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389120" rtl="0" eaLnBrk="1" latinLnBrk="0" hangingPunct="1">
      <a:defRPr sz="5800" kern="1200">
        <a:solidFill>
          <a:schemeClr val="tx1"/>
        </a:solidFill>
        <a:latin typeface="+mn-lt"/>
        <a:ea typeface="+mn-ea"/>
        <a:cs typeface="+mn-cs"/>
      </a:defRPr>
    </a:lvl1pPr>
    <a:lvl2pPr marL="2194560" algn="l" defTabSz="4389120" rtl="0" eaLnBrk="1" latinLnBrk="0" hangingPunct="1">
      <a:defRPr sz="5800" kern="1200">
        <a:solidFill>
          <a:schemeClr val="tx1"/>
        </a:solidFill>
        <a:latin typeface="+mn-lt"/>
        <a:ea typeface="+mn-ea"/>
        <a:cs typeface="+mn-cs"/>
      </a:defRPr>
    </a:lvl2pPr>
    <a:lvl3pPr marL="4389120" algn="l" defTabSz="4389120" rtl="0" eaLnBrk="1" latinLnBrk="0" hangingPunct="1">
      <a:defRPr sz="5800" kern="1200">
        <a:solidFill>
          <a:schemeClr val="tx1"/>
        </a:solidFill>
        <a:latin typeface="+mn-lt"/>
        <a:ea typeface="+mn-ea"/>
        <a:cs typeface="+mn-cs"/>
      </a:defRPr>
    </a:lvl3pPr>
    <a:lvl4pPr marL="6583680" algn="l" defTabSz="4389120" rtl="0" eaLnBrk="1" latinLnBrk="0" hangingPunct="1">
      <a:defRPr sz="5800" kern="1200">
        <a:solidFill>
          <a:schemeClr val="tx1"/>
        </a:solidFill>
        <a:latin typeface="+mn-lt"/>
        <a:ea typeface="+mn-ea"/>
        <a:cs typeface="+mn-cs"/>
      </a:defRPr>
    </a:lvl4pPr>
    <a:lvl5pPr marL="8778240" algn="l" defTabSz="4389120" rtl="0" eaLnBrk="1" latinLnBrk="0" hangingPunct="1">
      <a:defRPr sz="5800" kern="1200">
        <a:solidFill>
          <a:schemeClr val="tx1"/>
        </a:solidFill>
        <a:latin typeface="+mn-lt"/>
        <a:ea typeface="+mn-ea"/>
        <a:cs typeface="+mn-cs"/>
      </a:defRPr>
    </a:lvl5pPr>
    <a:lvl6pPr marL="10972800" algn="l" defTabSz="4389120" rtl="0" eaLnBrk="1" latinLnBrk="0" hangingPunct="1">
      <a:defRPr sz="5800" kern="1200">
        <a:solidFill>
          <a:schemeClr val="tx1"/>
        </a:solidFill>
        <a:latin typeface="+mn-lt"/>
        <a:ea typeface="+mn-ea"/>
        <a:cs typeface="+mn-cs"/>
      </a:defRPr>
    </a:lvl6pPr>
    <a:lvl7pPr marL="13167360" algn="l" defTabSz="4389120" rtl="0" eaLnBrk="1" latinLnBrk="0" hangingPunct="1">
      <a:defRPr sz="5800" kern="1200">
        <a:solidFill>
          <a:schemeClr val="tx1"/>
        </a:solidFill>
        <a:latin typeface="+mn-lt"/>
        <a:ea typeface="+mn-ea"/>
        <a:cs typeface="+mn-cs"/>
      </a:defRPr>
    </a:lvl7pPr>
    <a:lvl8pPr marL="15361920" algn="l" defTabSz="4389120" rtl="0" eaLnBrk="1" latinLnBrk="0" hangingPunct="1">
      <a:defRPr sz="5800" kern="1200">
        <a:solidFill>
          <a:schemeClr val="tx1"/>
        </a:solidFill>
        <a:latin typeface="+mn-lt"/>
        <a:ea typeface="+mn-ea"/>
        <a:cs typeface="+mn-cs"/>
      </a:defRPr>
    </a:lvl8pPr>
    <a:lvl9pPr marL="17556480" algn="l" defTabSz="438912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6C585B8-3976-4BA6-B4E8-499EDEBD66B5}"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10226042"/>
            <a:ext cx="37307520" cy="7056120"/>
          </a:xfrm>
        </p:spPr>
        <p:txBody>
          <a:bodyPr/>
          <a:lstStyle/>
          <a:p>
            <a:r>
              <a:rPr lang="en-US" smtClean="0"/>
              <a:t>Click to edit Master title style</a:t>
            </a:r>
            <a:endParaRPr lang="en-US"/>
          </a:p>
        </p:txBody>
      </p:sp>
      <p:sp>
        <p:nvSpPr>
          <p:cNvPr id="3" name="Subtitle 2"/>
          <p:cNvSpPr>
            <a:spLocks noGrp="1"/>
          </p:cNvSpPr>
          <p:nvPr>
            <p:ph type="subTitle" idx="1"/>
          </p:nvPr>
        </p:nvSpPr>
        <p:spPr>
          <a:xfrm>
            <a:off x="6583680" y="18653760"/>
            <a:ext cx="30723840" cy="8412480"/>
          </a:xfrm>
        </p:spPr>
        <p:txBody>
          <a:bodyPr/>
          <a:lstStyle>
            <a:lvl1pPr marL="0" indent="0" algn="ctr">
              <a:buNone/>
              <a:defRPr>
                <a:solidFill>
                  <a:schemeClr val="tx1">
                    <a:tint val="75000"/>
                  </a:schemeClr>
                </a:solidFill>
              </a:defRPr>
            </a:lvl1pPr>
            <a:lvl2pPr marL="2194560" indent="0" algn="ctr">
              <a:buNone/>
              <a:defRPr>
                <a:solidFill>
                  <a:schemeClr val="tx1">
                    <a:tint val="75000"/>
                  </a:schemeClr>
                </a:solidFill>
              </a:defRPr>
            </a:lvl2pPr>
            <a:lvl3pPr marL="4389120" indent="0" algn="ctr">
              <a:buNone/>
              <a:defRPr>
                <a:solidFill>
                  <a:schemeClr val="tx1">
                    <a:tint val="75000"/>
                  </a:schemeClr>
                </a:solidFill>
              </a:defRPr>
            </a:lvl3pPr>
            <a:lvl4pPr marL="6583680" indent="0" algn="ctr">
              <a:buNone/>
              <a:defRPr>
                <a:solidFill>
                  <a:schemeClr val="tx1">
                    <a:tint val="75000"/>
                  </a:schemeClr>
                </a:solidFill>
              </a:defRPr>
            </a:lvl4pPr>
            <a:lvl5pPr marL="8778240" indent="0" algn="ctr">
              <a:buNone/>
              <a:defRPr>
                <a:solidFill>
                  <a:schemeClr val="tx1">
                    <a:tint val="75000"/>
                  </a:schemeClr>
                </a:solidFill>
              </a:defRPr>
            </a:lvl5pPr>
            <a:lvl6pPr marL="10972800" indent="0" algn="ctr">
              <a:buNone/>
              <a:defRPr>
                <a:solidFill>
                  <a:schemeClr val="tx1">
                    <a:tint val="75000"/>
                  </a:schemeClr>
                </a:solidFill>
              </a:defRPr>
            </a:lvl6pPr>
            <a:lvl7pPr marL="13167360" indent="0" algn="ctr">
              <a:buNone/>
              <a:defRPr>
                <a:solidFill>
                  <a:schemeClr val="tx1">
                    <a:tint val="75000"/>
                  </a:schemeClr>
                </a:solidFill>
              </a:defRPr>
            </a:lvl7pPr>
            <a:lvl8pPr marL="15361920" indent="0" algn="ctr">
              <a:buNone/>
              <a:defRPr>
                <a:solidFill>
                  <a:schemeClr val="tx1">
                    <a:tint val="75000"/>
                  </a:schemeClr>
                </a:solidFill>
              </a:defRPr>
            </a:lvl8pPr>
            <a:lvl9pPr marL="1755648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161A364-B235-4E64-BAEE-8EF7E219D7A8}" type="datetimeFigureOut">
              <a:rPr lang="en-US" smtClean="0"/>
              <a:pPr/>
              <a:t>3/30/2009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C688E6-6BF9-4436-B9D5-B3890FFD383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61A364-B235-4E64-BAEE-8EF7E219D7A8}" type="datetimeFigureOut">
              <a:rPr lang="en-US" smtClean="0"/>
              <a:pPr/>
              <a:t>3/30/2009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C688E6-6BF9-4436-B9D5-B3890FFD383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2742905" y="6324600"/>
            <a:ext cx="47404018" cy="1348206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530843" y="6324600"/>
            <a:ext cx="141480542" cy="1348206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61A364-B235-4E64-BAEE-8EF7E219D7A8}" type="datetimeFigureOut">
              <a:rPr lang="en-US" smtClean="0"/>
              <a:pPr/>
              <a:t>3/30/2009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C688E6-6BF9-4436-B9D5-B3890FFD383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61A364-B235-4E64-BAEE-8EF7E219D7A8}" type="datetimeFigureOut">
              <a:rPr lang="en-US" smtClean="0"/>
              <a:pPr/>
              <a:t>3/30/2009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C688E6-6BF9-4436-B9D5-B3890FFD383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122"/>
            <a:ext cx="37307520" cy="6537960"/>
          </a:xfrm>
        </p:spPr>
        <p:txBody>
          <a:bodyPr anchor="t"/>
          <a:lstStyle>
            <a:lvl1pPr algn="l">
              <a:defRPr sz="19200" b="1" cap="all"/>
            </a:lvl1pPr>
          </a:lstStyle>
          <a:p>
            <a:r>
              <a:rPr lang="en-US" smtClean="0"/>
              <a:t>Click to edit Master title style</a:t>
            </a:r>
            <a:endParaRPr lang="en-US"/>
          </a:p>
        </p:txBody>
      </p:sp>
      <p:sp>
        <p:nvSpPr>
          <p:cNvPr id="3" name="Text Placeholder 2"/>
          <p:cNvSpPr>
            <a:spLocks noGrp="1"/>
          </p:cNvSpPr>
          <p:nvPr>
            <p:ph type="body" idx="1"/>
          </p:nvPr>
        </p:nvSpPr>
        <p:spPr>
          <a:xfrm>
            <a:off x="3467102" y="13952225"/>
            <a:ext cx="37307520" cy="7200898"/>
          </a:xfrm>
        </p:spPr>
        <p:txBody>
          <a:bodyPr anchor="b"/>
          <a:lstStyle>
            <a:lvl1pPr marL="0" indent="0">
              <a:buNone/>
              <a:defRPr sz="9600">
                <a:solidFill>
                  <a:schemeClr val="tx1">
                    <a:tint val="75000"/>
                  </a:schemeClr>
                </a:solidFill>
              </a:defRPr>
            </a:lvl1pPr>
            <a:lvl2pPr marL="2194560" indent="0">
              <a:buNone/>
              <a:defRPr sz="8600">
                <a:solidFill>
                  <a:schemeClr val="tx1">
                    <a:tint val="75000"/>
                  </a:schemeClr>
                </a:solidFill>
              </a:defRPr>
            </a:lvl2pPr>
            <a:lvl3pPr marL="4389120" indent="0">
              <a:buNone/>
              <a:defRPr sz="7700">
                <a:solidFill>
                  <a:schemeClr val="tx1">
                    <a:tint val="75000"/>
                  </a:schemeClr>
                </a:solidFill>
              </a:defRPr>
            </a:lvl3pPr>
            <a:lvl4pPr marL="6583680" indent="0">
              <a:buNone/>
              <a:defRPr sz="6700">
                <a:solidFill>
                  <a:schemeClr val="tx1">
                    <a:tint val="75000"/>
                  </a:schemeClr>
                </a:solidFill>
              </a:defRPr>
            </a:lvl4pPr>
            <a:lvl5pPr marL="8778240" indent="0">
              <a:buNone/>
              <a:defRPr sz="6700">
                <a:solidFill>
                  <a:schemeClr val="tx1">
                    <a:tint val="75000"/>
                  </a:schemeClr>
                </a:solidFill>
              </a:defRPr>
            </a:lvl5pPr>
            <a:lvl6pPr marL="10972800" indent="0">
              <a:buNone/>
              <a:defRPr sz="6700">
                <a:solidFill>
                  <a:schemeClr val="tx1">
                    <a:tint val="75000"/>
                  </a:schemeClr>
                </a:solidFill>
              </a:defRPr>
            </a:lvl6pPr>
            <a:lvl7pPr marL="13167360" indent="0">
              <a:buNone/>
              <a:defRPr sz="6700">
                <a:solidFill>
                  <a:schemeClr val="tx1">
                    <a:tint val="75000"/>
                  </a:schemeClr>
                </a:solidFill>
              </a:defRPr>
            </a:lvl7pPr>
            <a:lvl8pPr marL="15361920" indent="0">
              <a:buNone/>
              <a:defRPr sz="6700">
                <a:solidFill>
                  <a:schemeClr val="tx1">
                    <a:tint val="75000"/>
                  </a:schemeClr>
                </a:solidFill>
              </a:defRPr>
            </a:lvl8pPr>
            <a:lvl9pPr marL="17556480" indent="0">
              <a:buNone/>
              <a:defRPr sz="67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161A364-B235-4E64-BAEE-8EF7E219D7A8}" type="datetimeFigureOut">
              <a:rPr lang="en-US" smtClean="0"/>
              <a:pPr/>
              <a:t>3/30/2009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C688E6-6BF9-4436-B9D5-B3890FFD383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530842" y="36865560"/>
            <a:ext cx="94442280" cy="104279702"/>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05704642" y="36865560"/>
            <a:ext cx="94442280" cy="104279702"/>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161A364-B235-4E64-BAEE-8EF7E219D7A8}" type="datetimeFigureOut">
              <a:rPr lang="en-US" smtClean="0"/>
              <a:pPr/>
              <a:t>3/30/2009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C688E6-6BF9-4436-B9D5-B3890FFD383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94560" y="1318262"/>
            <a:ext cx="39502080" cy="54864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194560" y="7368542"/>
            <a:ext cx="19392902" cy="3070858"/>
          </a:xfrm>
        </p:spPr>
        <p:txBody>
          <a:bodyPr anchor="b"/>
          <a:lstStyle>
            <a:lvl1pPr marL="0" indent="0">
              <a:buNone/>
              <a:defRPr sz="115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smtClean="0"/>
              <a:t>Click to edit Master text styles</a:t>
            </a:r>
          </a:p>
        </p:txBody>
      </p:sp>
      <p:sp>
        <p:nvSpPr>
          <p:cNvPr id="4" name="Content Placeholder 3"/>
          <p:cNvSpPr>
            <a:spLocks noGrp="1"/>
          </p:cNvSpPr>
          <p:nvPr>
            <p:ph sz="half" idx="2"/>
          </p:nvPr>
        </p:nvSpPr>
        <p:spPr>
          <a:xfrm>
            <a:off x="2194560" y="10439400"/>
            <a:ext cx="19392902" cy="18966182"/>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2296122" y="7368542"/>
            <a:ext cx="19400520" cy="3070858"/>
          </a:xfrm>
        </p:spPr>
        <p:txBody>
          <a:bodyPr anchor="b"/>
          <a:lstStyle>
            <a:lvl1pPr marL="0" indent="0">
              <a:buNone/>
              <a:defRPr sz="115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smtClean="0"/>
              <a:t>Click to edit Master text styles</a:t>
            </a:r>
          </a:p>
        </p:txBody>
      </p:sp>
      <p:sp>
        <p:nvSpPr>
          <p:cNvPr id="6" name="Content Placeholder 5"/>
          <p:cNvSpPr>
            <a:spLocks noGrp="1"/>
          </p:cNvSpPr>
          <p:nvPr>
            <p:ph sz="quarter" idx="4"/>
          </p:nvPr>
        </p:nvSpPr>
        <p:spPr>
          <a:xfrm>
            <a:off x="22296122" y="10439400"/>
            <a:ext cx="19400520" cy="18966182"/>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161A364-B235-4E64-BAEE-8EF7E219D7A8}" type="datetimeFigureOut">
              <a:rPr lang="en-US" smtClean="0"/>
              <a:pPr/>
              <a:t>3/30/2009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2C688E6-6BF9-4436-B9D5-B3890FFD383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161A364-B235-4E64-BAEE-8EF7E219D7A8}" type="datetimeFigureOut">
              <a:rPr lang="en-US" smtClean="0"/>
              <a:pPr/>
              <a:t>3/30/2009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C688E6-6BF9-4436-B9D5-B3890FFD383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61A364-B235-4E64-BAEE-8EF7E219D7A8}" type="datetimeFigureOut">
              <a:rPr lang="en-US" smtClean="0"/>
              <a:pPr/>
              <a:t>3/30/2009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2C688E6-6BF9-4436-B9D5-B3890FFD383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3" y="1310640"/>
            <a:ext cx="14439902" cy="5577840"/>
          </a:xfrm>
        </p:spPr>
        <p:txBody>
          <a:bodyPr anchor="b"/>
          <a:lstStyle>
            <a:lvl1pPr algn="l">
              <a:defRPr sz="9600" b="1"/>
            </a:lvl1pPr>
          </a:lstStyle>
          <a:p>
            <a:r>
              <a:rPr lang="en-US" smtClean="0"/>
              <a:t>Click to edit Master title style</a:t>
            </a:r>
            <a:endParaRPr lang="en-US"/>
          </a:p>
        </p:txBody>
      </p:sp>
      <p:sp>
        <p:nvSpPr>
          <p:cNvPr id="3" name="Content Placeholder 2"/>
          <p:cNvSpPr>
            <a:spLocks noGrp="1"/>
          </p:cNvSpPr>
          <p:nvPr>
            <p:ph idx="1"/>
          </p:nvPr>
        </p:nvSpPr>
        <p:spPr>
          <a:xfrm>
            <a:off x="17160240" y="1310643"/>
            <a:ext cx="24536400" cy="28094942"/>
          </a:xfrm>
        </p:spPr>
        <p:txBody>
          <a:bodyPr/>
          <a:lstStyle>
            <a:lvl1pPr>
              <a:defRPr sz="15400"/>
            </a:lvl1pPr>
            <a:lvl2pPr>
              <a:defRPr sz="13400"/>
            </a:lvl2pPr>
            <a:lvl3pPr>
              <a:defRPr sz="11500"/>
            </a:lvl3pPr>
            <a:lvl4pPr>
              <a:defRPr sz="9600"/>
            </a:lvl4pPr>
            <a:lvl5pPr>
              <a:defRPr sz="9600"/>
            </a:lvl5pPr>
            <a:lvl6pPr>
              <a:defRPr sz="9600"/>
            </a:lvl6pPr>
            <a:lvl7pPr>
              <a:defRPr sz="9600"/>
            </a:lvl7pPr>
            <a:lvl8pPr>
              <a:defRPr sz="9600"/>
            </a:lvl8pPr>
            <a:lvl9pPr>
              <a:defRPr sz="9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194563" y="6888483"/>
            <a:ext cx="14439902" cy="22517102"/>
          </a:xfrm>
        </p:spPr>
        <p:txBody>
          <a:bodyPr/>
          <a:lstStyle>
            <a:lvl1pPr marL="0" indent="0">
              <a:buNone/>
              <a:defRPr sz="6700"/>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61A364-B235-4E64-BAEE-8EF7E219D7A8}" type="datetimeFigureOut">
              <a:rPr lang="en-US" smtClean="0"/>
              <a:pPr/>
              <a:t>3/30/2009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C688E6-6BF9-4436-B9D5-B3890FFD383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982" y="23042880"/>
            <a:ext cx="26334720" cy="2720342"/>
          </a:xfrm>
        </p:spPr>
        <p:txBody>
          <a:bodyPr anchor="b"/>
          <a:lstStyle>
            <a:lvl1pPr algn="l">
              <a:defRPr sz="9600" b="1"/>
            </a:lvl1pPr>
          </a:lstStyle>
          <a:p>
            <a:r>
              <a:rPr lang="en-US" smtClean="0"/>
              <a:t>Click to edit Master title style</a:t>
            </a:r>
            <a:endParaRPr lang="en-US"/>
          </a:p>
        </p:txBody>
      </p:sp>
      <p:sp>
        <p:nvSpPr>
          <p:cNvPr id="3" name="Picture Placeholder 2"/>
          <p:cNvSpPr>
            <a:spLocks noGrp="1"/>
          </p:cNvSpPr>
          <p:nvPr>
            <p:ph type="pic" idx="1"/>
          </p:nvPr>
        </p:nvSpPr>
        <p:spPr>
          <a:xfrm>
            <a:off x="8602982" y="2941320"/>
            <a:ext cx="26334720" cy="19751040"/>
          </a:xfrm>
        </p:spPr>
        <p:txBody>
          <a:bodyPr/>
          <a:lstStyle>
            <a:lvl1pPr marL="0" indent="0">
              <a:buNone/>
              <a:defRPr sz="15400"/>
            </a:lvl1pPr>
            <a:lvl2pPr marL="2194560" indent="0">
              <a:buNone/>
              <a:defRPr sz="13400"/>
            </a:lvl2pPr>
            <a:lvl3pPr marL="4389120" indent="0">
              <a:buNone/>
              <a:defRPr sz="11500"/>
            </a:lvl3pPr>
            <a:lvl4pPr marL="6583680" indent="0">
              <a:buNone/>
              <a:defRPr sz="9600"/>
            </a:lvl4pPr>
            <a:lvl5pPr marL="8778240" indent="0">
              <a:buNone/>
              <a:defRPr sz="9600"/>
            </a:lvl5pPr>
            <a:lvl6pPr marL="10972800" indent="0">
              <a:buNone/>
              <a:defRPr sz="9600"/>
            </a:lvl6pPr>
            <a:lvl7pPr marL="13167360" indent="0">
              <a:buNone/>
              <a:defRPr sz="9600"/>
            </a:lvl7pPr>
            <a:lvl8pPr marL="15361920" indent="0">
              <a:buNone/>
              <a:defRPr sz="9600"/>
            </a:lvl8pPr>
            <a:lvl9pPr marL="17556480" indent="0">
              <a:buNone/>
              <a:defRPr sz="9600"/>
            </a:lvl9pPr>
          </a:lstStyle>
          <a:p>
            <a:endParaRPr lang="en-US"/>
          </a:p>
        </p:txBody>
      </p:sp>
      <p:sp>
        <p:nvSpPr>
          <p:cNvPr id="4" name="Text Placeholder 3"/>
          <p:cNvSpPr>
            <a:spLocks noGrp="1"/>
          </p:cNvSpPr>
          <p:nvPr>
            <p:ph type="body" sz="half" idx="2"/>
          </p:nvPr>
        </p:nvSpPr>
        <p:spPr>
          <a:xfrm>
            <a:off x="8602982" y="25763222"/>
            <a:ext cx="26334720" cy="3863338"/>
          </a:xfrm>
        </p:spPr>
        <p:txBody>
          <a:bodyPr/>
          <a:lstStyle>
            <a:lvl1pPr marL="0" indent="0">
              <a:buNone/>
              <a:defRPr sz="6700"/>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61A364-B235-4E64-BAEE-8EF7E219D7A8}" type="datetimeFigureOut">
              <a:rPr lang="en-US" smtClean="0"/>
              <a:pPr/>
              <a:t>3/30/2009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C688E6-6BF9-4436-B9D5-B3890FFD383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4560" y="1318262"/>
            <a:ext cx="39502080" cy="5486400"/>
          </a:xfrm>
          <a:prstGeom prst="rect">
            <a:avLst/>
          </a:prstGeom>
        </p:spPr>
        <p:txBody>
          <a:bodyPr vert="horz" lIns="438912" tIns="219456" rIns="438912" bIns="21945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194560" y="7680963"/>
            <a:ext cx="39502080" cy="21724622"/>
          </a:xfrm>
          <a:prstGeom prst="rect">
            <a:avLst/>
          </a:prstGeom>
        </p:spPr>
        <p:txBody>
          <a:bodyPr vert="horz" lIns="438912" tIns="219456" rIns="438912" bIns="21945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194560" y="30510482"/>
            <a:ext cx="10241280" cy="1752600"/>
          </a:xfrm>
          <a:prstGeom prst="rect">
            <a:avLst/>
          </a:prstGeom>
        </p:spPr>
        <p:txBody>
          <a:bodyPr vert="horz" lIns="438912" tIns="219456" rIns="438912" bIns="219456" rtlCol="0" anchor="ctr"/>
          <a:lstStyle>
            <a:lvl1pPr algn="l">
              <a:defRPr sz="5800">
                <a:solidFill>
                  <a:schemeClr val="tx1">
                    <a:tint val="75000"/>
                  </a:schemeClr>
                </a:solidFill>
              </a:defRPr>
            </a:lvl1pPr>
          </a:lstStyle>
          <a:p>
            <a:fld id="{9161A364-B235-4E64-BAEE-8EF7E219D7A8}" type="datetimeFigureOut">
              <a:rPr lang="en-US" smtClean="0"/>
              <a:pPr/>
              <a:t>3/30/2009</a:t>
            </a:fld>
            <a:endParaRPr lang="en-US"/>
          </a:p>
        </p:txBody>
      </p:sp>
      <p:sp>
        <p:nvSpPr>
          <p:cNvPr id="5" name="Footer Placeholder 4"/>
          <p:cNvSpPr>
            <a:spLocks noGrp="1"/>
          </p:cNvSpPr>
          <p:nvPr>
            <p:ph type="ftr" sz="quarter" idx="3"/>
          </p:nvPr>
        </p:nvSpPr>
        <p:spPr>
          <a:xfrm>
            <a:off x="14996160" y="30510482"/>
            <a:ext cx="13898880" cy="1752600"/>
          </a:xfrm>
          <a:prstGeom prst="rect">
            <a:avLst/>
          </a:prstGeom>
        </p:spPr>
        <p:txBody>
          <a:bodyPr vert="horz" lIns="438912" tIns="219456" rIns="438912" bIns="219456" rtlCol="0" anchor="ctr"/>
          <a:lstStyle>
            <a:lvl1pPr algn="ctr">
              <a:defRPr sz="5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1455360" y="30510482"/>
            <a:ext cx="10241280" cy="1752600"/>
          </a:xfrm>
          <a:prstGeom prst="rect">
            <a:avLst/>
          </a:prstGeom>
        </p:spPr>
        <p:txBody>
          <a:bodyPr vert="horz" lIns="438912" tIns="219456" rIns="438912" bIns="219456" rtlCol="0" anchor="ctr"/>
          <a:lstStyle>
            <a:lvl1pPr algn="r">
              <a:defRPr sz="5800">
                <a:solidFill>
                  <a:schemeClr val="tx1">
                    <a:tint val="75000"/>
                  </a:schemeClr>
                </a:solidFill>
              </a:defRPr>
            </a:lvl1pPr>
          </a:lstStyle>
          <a:p>
            <a:fld id="{72C688E6-6BF9-4436-B9D5-B3890FFD383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389120" rtl="0" eaLnBrk="1" latinLnBrk="0" hangingPunct="1">
        <a:spcBef>
          <a:spcPct val="0"/>
        </a:spcBef>
        <a:buNone/>
        <a:defRPr sz="21100" kern="1200">
          <a:solidFill>
            <a:schemeClr val="tx1"/>
          </a:solidFill>
          <a:latin typeface="+mj-lt"/>
          <a:ea typeface="+mj-ea"/>
          <a:cs typeface="+mj-cs"/>
        </a:defRPr>
      </a:lvl1pPr>
    </p:titleStyle>
    <p:bodyStyle>
      <a:lvl1pPr marL="1645920" indent="-1645920" algn="l" defTabSz="4389120" rtl="0" eaLnBrk="1" latinLnBrk="0" hangingPunct="1">
        <a:spcBef>
          <a:spcPct val="20000"/>
        </a:spcBef>
        <a:buFont typeface="Arial" pitchFamily="34" charset="0"/>
        <a:buChar char="•"/>
        <a:defRPr sz="15400" kern="1200">
          <a:solidFill>
            <a:schemeClr val="tx1"/>
          </a:solidFill>
          <a:latin typeface="+mn-lt"/>
          <a:ea typeface="+mn-ea"/>
          <a:cs typeface="+mn-cs"/>
        </a:defRPr>
      </a:lvl1pPr>
      <a:lvl2pPr marL="3566160" indent="-1371600" algn="l" defTabSz="4389120" rtl="0" eaLnBrk="1" latinLnBrk="0" hangingPunct="1">
        <a:spcBef>
          <a:spcPct val="20000"/>
        </a:spcBef>
        <a:buFont typeface="Arial" pitchFamily="34" charset="0"/>
        <a:buChar char="–"/>
        <a:defRPr sz="13400" kern="1200">
          <a:solidFill>
            <a:schemeClr val="tx1"/>
          </a:solidFill>
          <a:latin typeface="+mn-lt"/>
          <a:ea typeface="+mn-ea"/>
          <a:cs typeface="+mn-cs"/>
        </a:defRPr>
      </a:lvl2pPr>
      <a:lvl3pPr marL="5486400" indent="-1097280" algn="l" defTabSz="4389120" rtl="0" eaLnBrk="1" latinLnBrk="0" hangingPunct="1">
        <a:spcBef>
          <a:spcPct val="20000"/>
        </a:spcBef>
        <a:buFont typeface="Arial" pitchFamily="34" charset="0"/>
        <a:buChar char="•"/>
        <a:defRPr sz="11500" kern="1200">
          <a:solidFill>
            <a:schemeClr val="tx1"/>
          </a:solidFill>
          <a:latin typeface="+mn-lt"/>
          <a:ea typeface="+mn-ea"/>
          <a:cs typeface="+mn-cs"/>
        </a:defRPr>
      </a:lvl3pPr>
      <a:lvl4pPr marL="768096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4pPr>
      <a:lvl5pPr marL="987552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5pPr>
      <a:lvl6pPr marL="1207008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6pPr>
      <a:lvl7pPr marL="1426464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7pPr>
      <a:lvl8pPr marL="1645920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8pPr>
      <a:lvl9pPr marL="1865376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9pPr>
    </p:bodyStyle>
    <p:otherStyle>
      <a:defPPr>
        <a:defRPr lang="en-US"/>
      </a:defPPr>
      <a:lvl1pPr marL="0" algn="l" defTabSz="4389120" rtl="0" eaLnBrk="1" latinLnBrk="0" hangingPunct="1">
        <a:defRPr sz="8600" kern="1200">
          <a:solidFill>
            <a:schemeClr val="tx1"/>
          </a:solidFill>
          <a:latin typeface="+mn-lt"/>
          <a:ea typeface="+mn-ea"/>
          <a:cs typeface="+mn-cs"/>
        </a:defRPr>
      </a:lvl1pPr>
      <a:lvl2pPr marL="2194560" algn="l" defTabSz="4389120" rtl="0" eaLnBrk="1" latinLnBrk="0" hangingPunct="1">
        <a:defRPr sz="8600" kern="1200">
          <a:solidFill>
            <a:schemeClr val="tx1"/>
          </a:solidFill>
          <a:latin typeface="+mn-lt"/>
          <a:ea typeface="+mn-ea"/>
          <a:cs typeface="+mn-cs"/>
        </a:defRPr>
      </a:lvl2pPr>
      <a:lvl3pPr marL="4389120" algn="l" defTabSz="4389120" rtl="0" eaLnBrk="1" latinLnBrk="0" hangingPunct="1">
        <a:defRPr sz="8600" kern="1200">
          <a:solidFill>
            <a:schemeClr val="tx1"/>
          </a:solidFill>
          <a:latin typeface="+mn-lt"/>
          <a:ea typeface="+mn-ea"/>
          <a:cs typeface="+mn-cs"/>
        </a:defRPr>
      </a:lvl3pPr>
      <a:lvl4pPr marL="6583680" algn="l" defTabSz="4389120" rtl="0" eaLnBrk="1" latinLnBrk="0" hangingPunct="1">
        <a:defRPr sz="8600" kern="1200">
          <a:solidFill>
            <a:schemeClr val="tx1"/>
          </a:solidFill>
          <a:latin typeface="+mn-lt"/>
          <a:ea typeface="+mn-ea"/>
          <a:cs typeface="+mn-cs"/>
        </a:defRPr>
      </a:lvl4pPr>
      <a:lvl5pPr marL="8778240" algn="l" defTabSz="4389120" rtl="0" eaLnBrk="1" latinLnBrk="0" hangingPunct="1">
        <a:defRPr sz="8600" kern="1200">
          <a:solidFill>
            <a:schemeClr val="tx1"/>
          </a:solidFill>
          <a:latin typeface="+mn-lt"/>
          <a:ea typeface="+mn-ea"/>
          <a:cs typeface="+mn-cs"/>
        </a:defRPr>
      </a:lvl5pPr>
      <a:lvl6pPr marL="10972800" algn="l" defTabSz="4389120" rtl="0" eaLnBrk="1" latinLnBrk="0" hangingPunct="1">
        <a:defRPr sz="8600" kern="1200">
          <a:solidFill>
            <a:schemeClr val="tx1"/>
          </a:solidFill>
          <a:latin typeface="+mn-lt"/>
          <a:ea typeface="+mn-ea"/>
          <a:cs typeface="+mn-cs"/>
        </a:defRPr>
      </a:lvl6pPr>
      <a:lvl7pPr marL="13167360" algn="l" defTabSz="4389120" rtl="0" eaLnBrk="1" latinLnBrk="0" hangingPunct="1">
        <a:defRPr sz="8600" kern="1200">
          <a:solidFill>
            <a:schemeClr val="tx1"/>
          </a:solidFill>
          <a:latin typeface="+mn-lt"/>
          <a:ea typeface="+mn-ea"/>
          <a:cs typeface="+mn-cs"/>
        </a:defRPr>
      </a:lvl7pPr>
      <a:lvl8pPr marL="15361920" algn="l" defTabSz="4389120" rtl="0" eaLnBrk="1" latinLnBrk="0" hangingPunct="1">
        <a:defRPr sz="8600" kern="1200">
          <a:solidFill>
            <a:schemeClr val="tx1"/>
          </a:solidFill>
          <a:latin typeface="+mn-lt"/>
          <a:ea typeface="+mn-ea"/>
          <a:cs typeface="+mn-cs"/>
        </a:defRPr>
      </a:lvl8pPr>
      <a:lvl9pPr marL="17556480" algn="l" defTabSz="4389120" rtl="0" eaLnBrk="1" latinLnBrk="0" hangingPunct="1">
        <a:defRPr sz="8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609600" y="8001000"/>
          <a:ext cx="42748200" cy="24615185"/>
        </p:xfrm>
        <a:graphic>
          <a:graphicData uri="http://schemas.openxmlformats.org/drawingml/2006/table">
            <a:tbl>
              <a:tblPr firstRow="1" bandRow="1">
                <a:effectLst>
                  <a:innerShdw blurRad="63500" dist="50800" dir="16200000">
                    <a:prstClr val="black">
                      <a:alpha val="50000"/>
                    </a:prstClr>
                  </a:innerShdw>
                </a:effectLst>
                <a:tableStyleId>{5C22544A-7EE6-4342-B048-85BDC9FD1C3A}</a:tableStyleId>
              </a:tblPr>
              <a:tblGrid>
                <a:gridCol w="1879941"/>
                <a:gridCol w="7438022"/>
                <a:gridCol w="12752431"/>
                <a:gridCol w="6892602"/>
                <a:gridCol w="6892602"/>
                <a:gridCol w="6892602"/>
              </a:tblGrid>
              <a:tr h="2581253">
                <a:tc>
                  <a:txBody>
                    <a:bodyPr/>
                    <a:lstStyle/>
                    <a:p>
                      <a:endParaRPr lang="en-US" sz="4000" dirty="0" smtClean="0"/>
                    </a:p>
                    <a:p>
                      <a:endParaRPr lang="en-US" sz="4000" dirty="0" smtClean="0"/>
                    </a:p>
                    <a:p>
                      <a:endParaRPr lang="en-US" sz="4000" dirty="0" smtClean="0"/>
                    </a:p>
                    <a:p>
                      <a:endParaRPr lang="en-US" sz="4000" dirty="0"/>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4000" b="1" kern="1200" dirty="0" smtClean="0">
                          <a:solidFill>
                            <a:schemeClr val="lt1"/>
                          </a:solidFill>
                          <a:latin typeface="+mn-lt"/>
                          <a:ea typeface="+mn-ea"/>
                          <a:cs typeface="+mn-cs"/>
                        </a:rPr>
                        <a:t>APPLICANT</a:t>
                      </a:r>
                      <a:endParaRPr lang="en-US" sz="4000" dirty="0"/>
                    </a:p>
                  </a:txBody>
                  <a:tcPr marL="182880" marR="182880" marT="9144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4000" b="1" kern="1200" dirty="0" smtClean="0">
                          <a:solidFill>
                            <a:schemeClr val="lt1"/>
                          </a:solidFill>
                          <a:latin typeface="+mn-lt"/>
                          <a:ea typeface="+mn-ea"/>
                          <a:cs typeface="+mn-cs"/>
                        </a:rPr>
                        <a:t>AGENCY ACTION</a:t>
                      </a:r>
                      <a:endParaRPr lang="en-US" sz="4000" dirty="0"/>
                    </a:p>
                  </a:txBody>
                  <a:tcPr marL="182880" marR="182880" marT="9144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4000" b="1" kern="1200" dirty="0" smtClean="0">
                          <a:solidFill>
                            <a:schemeClr val="lt1"/>
                          </a:solidFill>
                          <a:latin typeface="+mn-lt"/>
                          <a:ea typeface="+mn-ea"/>
                          <a:cs typeface="+mn-cs"/>
                        </a:rPr>
                        <a:t>OFFICE/ PERSON RESPONSIBLE</a:t>
                      </a:r>
                      <a:endParaRPr lang="en-US" sz="4000" dirty="0"/>
                    </a:p>
                  </a:txBody>
                  <a:tcPr marL="182880" marR="182880" marT="9144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4000" b="1" kern="1200" dirty="0" smtClean="0">
                          <a:solidFill>
                            <a:schemeClr val="lt1"/>
                          </a:solidFill>
                          <a:latin typeface="+mn-lt"/>
                          <a:ea typeface="+mn-ea"/>
                          <a:cs typeface="+mn-cs"/>
                        </a:rPr>
                        <a:t>LOCATION OF OFFICE</a:t>
                      </a:r>
                      <a:endParaRPr lang="en-US" sz="4000" dirty="0"/>
                    </a:p>
                  </a:txBody>
                  <a:tcPr marL="182880" marR="182880" marT="9144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4000" b="1" kern="1200" dirty="0" smtClean="0">
                          <a:solidFill>
                            <a:schemeClr val="lt1"/>
                          </a:solidFill>
                          <a:latin typeface="+mn-lt"/>
                          <a:ea typeface="+mn-ea"/>
                          <a:cs typeface="+mn-cs"/>
                        </a:rPr>
                        <a:t>DURATION OF ACTIVITY</a:t>
                      </a:r>
                      <a:endParaRPr lang="en-US" sz="4000" dirty="0"/>
                    </a:p>
                  </a:txBody>
                  <a:tcPr marL="182880" marR="182880" marT="9144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24564">
                <a:tc>
                  <a:txBody>
                    <a:bodyPr/>
                    <a:lstStyle/>
                    <a:p>
                      <a:r>
                        <a:rPr lang="en-US" sz="4000" dirty="0" smtClean="0"/>
                        <a:t>1</a:t>
                      </a:r>
                      <a:endParaRPr lang="en-US" sz="4000" dirty="0"/>
                    </a:p>
                  </a:txBody>
                  <a:tcPr marL="182880" marR="182880" marT="9144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4000" kern="1200" dirty="0" smtClean="0">
                          <a:solidFill>
                            <a:schemeClr val="dk1"/>
                          </a:solidFill>
                          <a:latin typeface="+mn-lt"/>
                          <a:ea typeface="+mn-ea"/>
                          <a:cs typeface="+mn-cs"/>
                        </a:rPr>
                        <a:t>Secure FSEC Application Form with the list of requirements from Customer Relation Officer (CRO). </a:t>
                      </a:r>
                      <a:endParaRPr lang="en-US" sz="4000" dirty="0"/>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endParaRPr lang="en-US" sz="4000" dirty="0"/>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2">
                  <a:txBody>
                    <a:bodyPr/>
                    <a:lstStyle/>
                    <a:p>
                      <a:pPr algn="ctr"/>
                      <a:r>
                        <a:rPr lang="en-US" sz="4000" kern="1200" dirty="0" smtClean="0">
                          <a:solidFill>
                            <a:schemeClr val="dk1"/>
                          </a:solidFill>
                          <a:latin typeface="+mn-lt"/>
                          <a:ea typeface="+mn-ea"/>
                          <a:cs typeface="+mn-cs"/>
                        </a:rPr>
                        <a:t>Customer Relation Officer (CRO)</a:t>
                      </a:r>
                      <a:endParaRPr lang="en-US" sz="4000" dirty="0"/>
                    </a:p>
                  </a:txBody>
                  <a:tcPr marL="182880" marR="182880" marT="9144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4000" kern="1200" dirty="0" smtClean="0">
                          <a:solidFill>
                            <a:schemeClr val="dk1"/>
                          </a:solidFill>
                          <a:latin typeface="+mn-lt"/>
                          <a:ea typeface="+mn-ea"/>
                          <a:cs typeface="+mn-cs"/>
                        </a:rPr>
                        <a:t>Local BFP Office (Information Desk)</a:t>
                      </a:r>
                      <a:endParaRPr lang="en-US" sz="4000" dirty="0"/>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4000" kern="1200" dirty="0" smtClean="0">
                          <a:solidFill>
                            <a:schemeClr val="dk1"/>
                          </a:solidFill>
                          <a:latin typeface="+mn-lt"/>
                          <a:ea typeface="+mn-ea"/>
                          <a:cs typeface="+mn-cs"/>
                        </a:rPr>
                        <a:t>Five (5) </a:t>
                      </a:r>
                      <a:r>
                        <a:rPr lang="en-US" sz="4000" kern="1200" dirty="0" err="1" smtClean="0">
                          <a:solidFill>
                            <a:schemeClr val="dk1"/>
                          </a:solidFill>
                          <a:latin typeface="+mn-lt"/>
                          <a:ea typeface="+mn-ea"/>
                          <a:cs typeface="+mn-cs"/>
                        </a:rPr>
                        <a:t>Mins</a:t>
                      </a:r>
                      <a:r>
                        <a:rPr lang="en-US" sz="4000" kern="1200" dirty="0" smtClean="0">
                          <a:solidFill>
                            <a:schemeClr val="dk1"/>
                          </a:solidFill>
                          <a:latin typeface="+mn-lt"/>
                          <a:ea typeface="+mn-ea"/>
                          <a:cs typeface="+mn-cs"/>
                        </a:rPr>
                        <a:t>. Max.</a:t>
                      </a:r>
                      <a:endParaRPr lang="en-US" sz="4000" dirty="0"/>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1980962">
                <a:tc>
                  <a:txBody>
                    <a:bodyPr/>
                    <a:lstStyle/>
                    <a:p>
                      <a:r>
                        <a:rPr lang="en-US" sz="4000" dirty="0" smtClean="0"/>
                        <a:t>2</a:t>
                      </a:r>
                      <a:endParaRPr lang="en-US" sz="4000" dirty="0"/>
                    </a:p>
                  </a:txBody>
                  <a:tcPr marL="182880" marR="182880" marT="9144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4000" kern="1200" dirty="0" smtClean="0">
                          <a:solidFill>
                            <a:schemeClr val="dk1"/>
                          </a:solidFill>
                          <a:latin typeface="+mn-lt"/>
                          <a:ea typeface="+mn-ea"/>
                          <a:cs typeface="+mn-cs"/>
                        </a:rPr>
                        <a:t>Submit duly accomplished application form with complete requirements to the CRO.</a:t>
                      </a:r>
                      <a:endParaRPr lang="en-US" sz="4000" dirty="0"/>
                    </a:p>
                  </a:txBody>
                  <a:tcPr marL="182880" marR="182880" marT="9144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4000" kern="1200" dirty="0" smtClean="0">
                          <a:solidFill>
                            <a:schemeClr val="dk1"/>
                          </a:solidFill>
                          <a:latin typeface="+mn-lt"/>
                          <a:ea typeface="+mn-ea"/>
                          <a:cs typeface="+mn-cs"/>
                        </a:rPr>
                        <a:t>Check application and requirements and endorsed to Fire Code Fees Assessor (FCFA)</a:t>
                      </a:r>
                      <a:endParaRPr lang="en-US" sz="4000" dirty="0"/>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pPr algn="ctr"/>
                      <a:endParaRPr lang="en-US" sz="1900" dirty="0"/>
                    </a:p>
                  </a:txBody>
                  <a:tcPr marL="137160" marR="137160" marT="60960" marB="60960" anchor="ctr">
                    <a:solidFill>
                      <a:schemeClr val="bg2">
                        <a:lumMod val="75000"/>
                      </a:schemeClr>
                    </a:solidFill>
                  </a:tcPr>
                </a:tc>
                <a:tc rowSpan="12">
                  <a:txBody>
                    <a:bodyPr/>
                    <a:lstStyle/>
                    <a:p>
                      <a:pPr algn="ctr"/>
                      <a:r>
                        <a:rPr lang="en-US" sz="4000" kern="1200" dirty="0" smtClean="0">
                          <a:solidFill>
                            <a:schemeClr val="dk1"/>
                          </a:solidFill>
                          <a:latin typeface="+mn-lt"/>
                          <a:ea typeface="+mn-ea"/>
                          <a:cs typeface="+mn-cs"/>
                        </a:rPr>
                        <a:t>Local BFP Office</a:t>
                      </a:r>
                    </a:p>
                    <a:p>
                      <a:pPr algn="ctr"/>
                      <a:r>
                        <a:rPr lang="en-US" sz="4000" kern="1200" dirty="0" smtClean="0">
                          <a:solidFill>
                            <a:schemeClr val="dk1"/>
                          </a:solidFill>
                          <a:latin typeface="+mn-lt"/>
                          <a:ea typeface="+mn-ea"/>
                          <a:cs typeface="+mn-cs"/>
                        </a:rPr>
                        <a:t>(To be marked/identified</a:t>
                      </a:r>
                      <a:endParaRPr lang="en-US" sz="4000" dirty="0">
                        <a:latin typeface="Calibri"/>
                        <a:ea typeface="Calibri"/>
                        <a:cs typeface="Times New Roman"/>
                      </a:endParaRPr>
                    </a:p>
                  </a:txBody>
                  <a:tcPr marL="182880" marR="182880" marT="9144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4000" kern="1200" dirty="0" smtClean="0">
                          <a:solidFill>
                            <a:schemeClr val="dk1"/>
                          </a:solidFill>
                          <a:latin typeface="+mn-lt"/>
                          <a:ea typeface="+mn-ea"/>
                          <a:cs typeface="+mn-cs"/>
                        </a:rPr>
                        <a:t>Ten (10) </a:t>
                      </a:r>
                      <a:r>
                        <a:rPr lang="en-US" sz="4000" kern="1200" dirty="0" err="1" smtClean="0">
                          <a:solidFill>
                            <a:schemeClr val="dk1"/>
                          </a:solidFill>
                          <a:latin typeface="+mn-lt"/>
                          <a:ea typeface="+mn-ea"/>
                          <a:cs typeface="+mn-cs"/>
                        </a:rPr>
                        <a:t>Mins</a:t>
                      </a:r>
                      <a:r>
                        <a:rPr lang="en-US" sz="4000" kern="1200" dirty="0" smtClean="0">
                          <a:solidFill>
                            <a:schemeClr val="dk1"/>
                          </a:solidFill>
                          <a:latin typeface="+mn-lt"/>
                          <a:ea typeface="+mn-ea"/>
                          <a:cs typeface="+mn-cs"/>
                        </a:rPr>
                        <a:t>. Max.</a:t>
                      </a:r>
                      <a:endParaRPr lang="en-US" sz="4000" dirty="0"/>
                    </a:p>
                  </a:txBody>
                  <a:tcPr marL="182880" marR="182880" marT="9144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1980962">
                <a:tc>
                  <a:txBody>
                    <a:bodyPr/>
                    <a:lstStyle/>
                    <a:p>
                      <a:r>
                        <a:rPr lang="en-US" sz="4000" dirty="0" smtClean="0"/>
                        <a:t>3</a:t>
                      </a:r>
                      <a:endParaRPr lang="en-US" sz="4000" dirty="0"/>
                    </a:p>
                  </a:txBody>
                  <a:tcPr marL="182880" marR="182880" marT="9144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4000" kern="1200" dirty="0" smtClean="0">
                          <a:solidFill>
                            <a:schemeClr val="dk1"/>
                          </a:solidFill>
                          <a:latin typeface="+mn-lt"/>
                          <a:ea typeface="+mn-ea"/>
                          <a:cs typeface="+mn-cs"/>
                        </a:rPr>
                        <a:t>Wait for the Release of Order of Payment (OP)</a:t>
                      </a:r>
                      <a:endParaRPr lang="en-US" sz="4000" dirty="0"/>
                    </a:p>
                  </a:txBody>
                  <a:tcPr marL="182880" marR="182880" marT="9144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4000" kern="1200" dirty="0" smtClean="0">
                          <a:solidFill>
                            <a:schemeClr val="dk1"/>
                          </a:solidFill>
                          <a:latin typeface="+mn-lt"/>
                          <a:ea typeface="+mn-ea"/>
                          <a:cs typeface="+mn-cs"/>
                        </a:rPr>
                        <a:t>Assess Fire Code Fee (FCF) and issue Order of Payment to the applicant and return application with complete documents to CRO</a:t>
                      </a:r>
                      <a:endParaRPr lang="en-US" sz="4000" dirty="0"/>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4000" kern="1200" dirty="0" smtClean="0">
                          <a:solidFill>
                            <a:schemeClr val="dk1"/>
                          </a:solidFill>
                          <a:latin typeface="+mn-lt"/>
                          <a:ea typeface="+mn-ea"/>
                          <a:cs typeface="+mn-cs"/>
                        </a:rPr>
                        <a:t>Fire Code Fees Assessor</a:t>
                      </a:r>
                      <a:endParaRPr lang="en-US" sz="4000" dirty="0"/>
                    </a:p>
                  </a:txBody>
                  <a:tcPr marL="182880" marR="182880" marT="9144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pPr algn="ctr"/>
                      <a:endParaRPr lang="en-US" sz="1900" dirty="0"/>
                    </a:p>
                  </a:txBody>
                  <a:tcPr marL="137160" marR="137160" marT="60960" marB="60960">
                    <a:solidFill>
                      <a:schemeClr val="bg2">
                        <a:lumMod val="75000"/>
                      </a:schemeClr>
                    </a:solidFill>
                  </a:tcPr>
                </a:tc>
                <a:tc>
                  <a:txBody>
                    <a:bodyPr/>
                    <a:lstStyle/>
                    <a:p>
                      <a:pPr algn="ctr"/>
                      <a:r>
                        <a:rPr lang="en-US" sz="4000" kern="1200" dirty="0" smtClean="0">
                          <a:solidFill>
                            <a:schemeClr val="dk1"/>
                          </a:solidFill>
                          <a:latin typeface="+mn-lt"/>
                          <a:ea typeface="+mn-ea"/>
                          <a:cs typeface="+mn-cs"/>
                        </a:rPr>
                        <a:t>Fifteen (15) </a:t>
                      </a:r>
                      <a:r>
                        <a:rPr lang="en-US" sz="4000" kern="1200" dirty="0" err="1" smtClean="0">
                          <a:solidFill>
                            <a:schemeClr val="dk1"/>
                          </a:solidFill>
                          <a:latin typeface="+mn-lt"/>
                          <a:ea typeface="+mn-ea"/>
                          <a:cs typeface="+mn-cs"/>
                        </a:rPr>
                        <a:t>Mins</a:t>
                      </a:r>
                      <a:r>
                        <a:rPr lang="en-US" sz="4000" kern="1200" dirty="0" smtClean="0">
                          <a:solidFill>
                            <a:schemeClr val="dk1"/>
                          </a:solidFill>
                          <a:latin typeface="+mn-lt"/>
                          <a:ea typeface="+mn-ea"/>
                          <a:cs typeface="+mn-cs"/>
                        </a:rPr>
                        <a:t>. Max.</a:t>
                      </a:r>
                      <a:endParaRPr lang="en-US" sz="4000" dirty="0"/>
                    </a:p>
                  </a:txBody>
                  <a:tcPr marL="182880" marR="182880" marT="9144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2224564">
                <a:tc>
                  <a:txBody>
                    <a:bodyPr/>
                    <a:lstStyle/>
                    <a:p>
                      <a:r>
                        <a:rPr lang="en-US" sz="4000" dirty="0" smtClean="0"/>
                        <a:t>4</a:t>
                      </a:r>
                      <a:endParaRPr lang="en-US" sz="4000" dirty="0"/>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4000" kern="1200" dirty="0" smtClean="0">
                          <a:solidFill>
                            <a:schemeClr val="dk1"/>
                          </a:solidFill>
                          <a:latin typeface="+mn-lt"/>
                          <a:ea typeface="+mn-ea"/>
                          <a:cs typeface="+mn-cs"/>
                        </a:rPr>
                        <a:t>Pay the FCF to Government Servicing Bank (GSB)/Local Treasurer*/BFP Collecting Officer</a:t>
                      </a:r>
                      <a:endParaRPr lang="en-US" sz="4000" dirty="0"/>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4000" kern="1200" dirty="0" smtClean="0">
                          <a:solidFill>
                            <a:schemeClr val="dk1"/>
                          </a:solidFill>
                          <a:latin typeface="+mn-lt"/>
                          <a:ea typeface="+mn-ea"/>
                          <a:cs typeface="+mn-cs"/>
                        </a:rPr>
                        <a:t>Collect FCF and Machine Validated OP/Issue OR</a:t>
                      </a:r>
                      <a:endParaRPr lang="en-US" sz="4000" dirty="0"/>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4000" kern="1200" dirty="0" smtClean="0">
                          <a:solidFill>
                            <a:schemeClr val="dk1"/>
                          </a:solidFill>
                          <a:latin typeface="+mn-lt"/>
                          <a:ea typeface="+mn-ea"/>
                          <a:cs typeface="+mn-cs"/>
                        </a:rPr>
                        <a:t>GSB/Local Treasurer*/BFP Collecting Officer</a:t>
                      </a:r>
                      <a:endParaRPr lang="en-US" sz="4000" dirty="0"/>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pPr algn="ctr"/>
                      <a:endParaRPr lang="en-US" sz="1900" kern="1200" dirty="0" smtClean="0">
                        <a:solidFill>
                          <a:schemeClr val="dk1"/>
                        </a:solidFill>
                        <a:latin typeface="+mn-lt"/>
                        <a:ea typeface="+mn-ea"/>
                        <a:cs typeface="+mn-cs"/>
                      </a:endParaRPr>
                    </a:p>
                  </a:txBody>
                  <a:tcPr marL="137160" marR="137160" marT="60960" marB="60960">
                    <a:solidFill>
                      <a:schemeClr val="bg2">
                        <a:lumMod val="75000"/>
                      </a:schemeClr>
                    </a:solidFill>
                  </a:tcPr>
                </a:tc>
                <a:tc>
                  <a:txBody>
                    <a:bodyPr/>
                    <a:lstStyle/>
                    <a:p>
                      <a:pPr algn="ctr"/>
                      <a:r>
                        <a:rPr lang="en-US" sz="4000" kern="1200" dirty="0" smtClean="0">
                          <a:solidFill>
                            <a:schemeClr val="dk1"/>
                          </a:solidFill>
                          <a:latin typeface="+mn-lt"/>
                          <a:ea typeface="+mn-ea"/>
                          <a:cs typeface="+mn-cs"/>
                        </a:rPr>
                        <a:t>Ten (10) </a:t>
                      </a:r>
                      <a:r>
                        <a:rPr lang="en-US" sz="4000" kern="1200" dirty="0" err="1" smtClean="0">
                          <a:solidFill>
                            <a:schemeClr val="dk1"/>
                          </a:solidFill>
                          <a:latin typeface="+mn-lt"/>
                          <a:ea typeface="+mn-ea"/>
                          <a:cs typeface="+mn-cs"/>
                        </a:rPr>
                        <a:t>Mins</a:t>
                      </a:r>
                      <a:r>
                        <a:rPr lang="en-US" sz="4000" kern="1200" dirty="0" smtClean="0">
                          <a:solidFill>
                            <a:schemeClr val="dk1"/>
                          </a:solidFill>
                          <a:latin typeface="+mn-lt"/>
                          <a:ea typeface="+mn-ea"/>
                          <a:cs typeface="+mn-cs"/>
                        </a:rPr>
                        <a:t>. Max.</a:t>
                      </a:r>
                      <a:endParaRPr lang="en-US" sz="4000" dirty="0"/>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1707223">
                <a:tc>
                  <a:txBody>
                    <a:bodyPr/>
                    <a:lstStyle/>
                    <a:p>
                      <a:r>
                        <a:rPr lang="en-US" sz="4000" dirty="0" smtClean="0"/>
                        <a:t>5</a:t>
                      </a:r>
                      <a:endParaRPr lang="en-US" sz="4000" dirty="0"/>
                    </a:p>
                  </a:txBody>
                  <a:tcPr marL="182880" marR="182880" marT="9144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4000" kern="1200" dirty="0" smtClean="0">
                          <a:solidFill>
                            <a:schemeClr val="dk1"/>
                          </a:solidFill>
                          <a:latin typeface="+mn-lt"/>
                          <a:ea typeface="+mn-ea"/>
                          <a:cs typeface="+mn-cs"/>
                        </a:rPr>
                        <a:t>Present Machine Validated OP/OR as basis for issuance of Claim Stub</a:t>
                      </a:r>
                      <a:endParaRPr lang="en-US" sz="4000" dirty="0"/>
                    </a:p>
                  </a:txBody>
                  <a:tcPr marL="182880" marR="182880" marT="9144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algn="ctr">
                        <a:lnSpc>
                          <a:spcPct val="115000"/>
                        </a:lnSpc>
                        <a:spcBef>
                          <a:spcPts val="0"/>
                        </a:spcBef>
                        <a:spcAft>
                          <a:spcPts val="0"/>
                        </a:spcAft>
                      </a:pPr>
                      <a:r>
                        <a:rPr lang="en-US" sz="4000" kern="1200" dirty="0" smtClean="0">
                          <a:solidFill>
                            <a:schemeClr val="dk1"/>
                          </a:solidFill>
                          <a:latin typeface="+mn-lt"/>
                          <a:ea typeface="+mn-ea"/>
                          <a:cs typeface="+mn-cs"/>
                        </a:rPr>
                        <a:t>Record the FSEC Application to Logbook; OR #; Payment Date of FCF; Issue Claim Stub and Endorse to C, FSES </a:t>
                      </a:r>
                      <a:endParaRPr lang="en-US" sz="4000" dirty="0">
                        <a:latin typeface="Calibri"/>
                        <a:ea typeface="Calibri"/>
                        <a:cs typeface="Times New Roman"/>
                      </a:endParaRPr>
                    </a:p>
                  </a:txBody>
                  <a:tcPr marL="137160" marR="1371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algn="ctr">
                        <a:lnSpc>
                          <a:spcPct val="115000"/>
                        </a:lnSpc>
                        <a:spcBef>
                          <a:spcPts val="0"/>
                        </a:spcBef>
                        <a:spcAft>
                          <a:spcPts val="0"/>
                        </a:spcAft>
                      </a:pPr>
                      <a:r>
                        <a:rPr lang="en-US" sz="4000" kern="1200" dirty="0" smtClean="0">
                          <a:solidFill>
                            <a:schemeClr val="dk1"/>
                          </a:solidFill>
                          <a:latin typeface="+mn-lt"/>
                          <a:ea typeface="+mn-ea"/>
                          <a:cs typeface="+mn-cs"/>
                        </a:rPr>
                        <a:t>Customer Relation Officer</a:t>
                      </a:r>
                      <a:endParaRPr lang="en-US" sz="4000" dirty="0">
                        <a:latin typeface="Calibri"/>
                        <a:ea typeface="Calibri"/>
                        <a:cs typeface="Times New Roman"/>
                      </a:endParaRPr>
                    </a:p>
                  </a:txBody>
                  <a:tcPr marL="137160" marR="1371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pPr marL="0" marR="0" algn="ctr">
                        <a:lnSpc>
                          <a:spcPct val="115000"/>
                        </a:lnSpc>
                        <a:spcBef>
                          <a:spcPts val="0"/>
                        </a:spcBef>
                        <a:spcAft>
                          <a:spcPts val="0"/>
                        </a:spcAft>
                      </a:pPr>
                      <a:endParaRPr lang="en-US" sz="1900" dirty="0">
                        <a:latin typeface="Calibri"/>
                        <a:ea typeface="Calibri"/>
                        <a:cs typeface="Times New Roman"/>
                      </a:endParaRPr>
                    </a:p>
                  </a:txBody>
                  <a:tcPr marL="102870" marR="102870" marT="0" marB="0" anchor="ctr">
                    <a:solidFill>
                      <a:schemeClr val="bg2">
                        <a:lumMod val="75000"/>
                      </a:schemeClr>
                    </a:solidFill>
                  </a:tcPr>
                </a:tc>
                <a:tc>
                  <a:txBody>
                    <a:bodyPr/>
                    <a:lstStyle/>
                    <a:p>
                      <a:pPr marL="0" marR="0" algn="ctr">
                        <a:lnSpc>
                          <a:spcPct val="115000"/>
                        </a:lnSpc>
                        <a:spcBef>
                          <a:spcPts val="0"/>
                        </a:spcBef>
                        <a:spcAft>
                          <a:spcPts val="1000"/>
                        </a:spcAft>
                      </a:pPr>
                      <a:r>
                        <a:rPr lang="en-US" sz="4000" kern="1200" dirty="0" smtClean="0">
                          <a:solidFill>
                            <a:schemeClr val="dk1"/>
                          </a:solidFill>
                          <a:latin typeface="+mn-lt"/>
                          <a:ea typeface="+mn-ea"/>
                          <a:cs typeface="+mn-cs"/>
                        </a:rPr>
                        <a:t>Fifteen (15) </a:t>
                      </a:r>
                      <a:r>
                        <a:rPr lang="en-US" sz="4000" kern="1200" dirty="0" err="1" smtClean="0">
                          <a:solidFill>
                            <a:schemeClr val="dk1"/>
                          </a:solidFill>
                          <a:latin typeface="+mn-lt"/>
                          <a:ea typeface="+mn-ea"/>
                          <a:cs typeface="+mn-cs"/>
                        </a:rPr>
                        <a:t>Mins</a:t>
                      </a:r>
                      <a:r>
                        <a:rPr lang="en-US" sz="4000" kern="1200" dirty="0" smtClean="0">
                          <a:solidFill>
                            <a:schemeClr val="dk1"/>
                          </a:solidFill>
                          <a:latin typeface="+mn-lt"/>
                          <a:ea typeface="+mn-ea"/>
                          <a:cs typeface="+mn-cs"/>
                        </a:rPr>
                        <a:t>. Max.</a:t>
                      </a:r>
                      <a:endParaRPr lang="en-US" sz="4000" dirty="0">
                        <a:latin typeface="Calibri"/>
                        <a:ea typeface="Calibri"/>
                        <a:cs typeface="Times New Roman"/>
                      </a:endParaRPr>
                    </a:p>
                  </a:txBody>
                  <a:tcPr marL="137160" marR="1371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1189882">
                <a:tc rowSpan="7">
                  <a:txBody>
                    <a:bodyPr/>
                    <a:lstStyle/>
                    <a:p>
                      <a:endParaRPr lang="en-US" sz="4000" dirty="0"/>
                    </a:p>
                  </a:txBody>
                  <a:tcPr marL="182880" marR="182880" marT="91440" marB="914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7">
                  <a:txBody>
                    <a:bodyPr/>
                    <a:lstStyle/>
                    <a:p>
                      <a:pPr algn="ctr"/>
                      <a:endParaRPr lang="en-US" sz="4000" dirty="0"/>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algn="ctr">
                        <a:lnSpc>
                          <a:spcPct val="115000"/>
                        </a:lnSpc>
                        <a:spcBef>
                          <a:spcPts val="0"/>
                        </a:spcBef>
                        <a:spcAft>
                          <a:spcPts val="0"/>
                        </a:spcAft>
                      </a:pPr>
                      <a:r>
                        <a:rPr lang="en-US" sz="4000" kern="1200" dirty="0" smtClean="0">
                          <a:solidFill>
                            <a:schemeClr val="dk1"/>
                          </a:solidFill>
                          <a:latin typeface="+mn-lt"/>
                          <a:ea typeface="+mn-ea"/>
                          <a:cs typeface="+mn-cs"/>
                        </a:rPr>
                        <a:t>Receive Application and Assign Building Plan Evaluator (BPE)</a:t>
                      </a:r>
                      <a:endParaRPr lang="en-US" sz="4000" dirty="0">
                        <a:latin typeface="Calibri"/>
                        <a:ea typeface="Calibri"/>
                        <a:cs typeface="Times New Roman"/>
                      </a:endParaRPr>
                    </a:p>
                  </a:txBody>
                  <a:tcPr marL="137160" marR="1371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algn="ctr">
                        <a:lnSpc>
                          <a:spcPct val="115000"/>
                        </a:lnSpc>
                        <a:spcBef>
                          <a:spcPts val="0"/>
                        </a:spcBef>
                        <a:spcAft>
                          <a:spcPts val="0"/>
                        </a:spcAft>
                      </a:pPr>
                      <a:r>
                        <a:rPr lang="en-US" sz="4000" kern="1200" dirty="0" smtClean="0">
                          <a:solidFill>
                            <a:schemeClr val="dk1"/>
                          </a:solidFill>
                          <a:latin typeface="+mn-lt"/>
                          <a:ea typeface="+mn-ea"/>
                          <a:cs typeface="+mn-cs"/>
                        </a:rPr>
                        <a:t>C. FSES</a:t>
                      </a:r>
                      <a:endParaRPr lang="en-US" sz="4000" dirty="0">
                        <a:latin typeface="Calibri"/>
                        <a:ea typeface="Calibri"/>
                        <a:cs typeface="Times New Roman"/>
                      </a:endParaRPr>
                    </a:p>
                  </a:txBody>
                  <a:tcPr marL="137160" marR="1371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pPr marL="0" marR="0" algn="ctr">
                        <a:lnSpc>
                          <a:spcPct val="115000"/>
                        </a:lnSpc>
                        <a:spcBef>
                          <a:spcPts val="0"/>
                        </a:spcBef>
                        <a:spcAft>
                          <a:spcPts val="0"/>
                        </a:spcAft>
                      </a:pPr>
                      <a:endParaRPr lang="en-US" sz="1900" dirty="0">
                        <a:latin typeface="Calibri"/>
                        <a:ea typeface="Calibri"/>
                        <a:cs typeface="Times New Roman"/>
                      </a:endParaRPr>
                    </a:p>
                  </a:txBody>
                  <a:tcPr marL="102870" marR="102870" marT="0" marB="0" anchor="ctr">
                    <a:solidFill>
                      <a:schemeClr val="bg2">
                        <a:lumMod val="75000"/>
                      </a:schemeClr>
                    </a:solidFill>
                  </a:tcPr>
                </a:tc>
                <a:tc rowSpan="2">
                  <a:txBody>
                    <a:bodyPr/>
                    <a:lstStyle/>
                    <a:p>
                      <a:pPr marL="0" marR="0" algn="ctr">
                        <a:lnSpc>
                          <a:spcPct val="115000"/>
                        </a:lnSpc>
                        <a:spcBef>
                          <a:spcPts val="0"/>
                        </a:spcBef>
                        <a:spcAft>
                          <a:spcPts val="1000"/>
                        </a:spcAft>
                      </a:pPr>
                      <a:r>
                        <a:rPr lang="en-US" sz="4000" kern="1200" dirty="0" smtClean="0">
                          <a:solidFill>
                            <a:schemeClr val="dk1"/>
                          </a:solidFill>
                          <a:latin typeface="+mn-lt"/>
                          <a:ea typeface="+mn-ea"/>
                          <a:cs typeface="+mn-cs"/>
                        </a:rPr>
                        <a:t>Fifteen (15) </a:t>
                      </a:r>
                      <a:r>
                        <a:rPr lang="en-US" sz="4000" kern="1200" dirty="0" err="1" smtClean="0">
                          <a:solidFill>
                            <a:schemeClr val="dk1"/>
                          </a:solidFill>
                          <a:latin typeface="+mn-lt"/>
                          <a:ea typeface="+mn-ea"/>
                          <a:cs typeface="+mn-cs"/>
                        </a:rPr>
                        <a:t>Mins</a:t>
                      </a:r>
                      <a:r>
                        <a:rPr lang="en-US" sz="4000" kern="1200" dirty="0" smtClean="0">
                          <a:solidFill>
                            <a:schemeClr val="dk1"/>
                          </a:solidFill>
                          <a:latin typeface="+mn-lt"/>
                          <a:ea typeface="+mn-ea"/>
                          <a:cs typeface="+mn-cs"/>
                        </a:rPr>
                        <a:t>. Max.</a:t>
                      </a:r>
                      <a:endParaRPr lang="en-US" sz="4000" dirty="0">
                        <a:latin typeface="Calibri"/>
                        <a:ea typeface="Calibri"/>
                        <a:cs typeface="Times New Roman"/>
                      </a:endParaRPr>
                    </a:p>
                  </a:txBody>
                  <a:tcPr marL="137160" marR="1371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0">
                <a:tc vMerge="1">
                  <a:txBody>
                    <a:bodyPr/>
                    <a:lstStyle/>
                    <a:p>
                      <a:endParaRPr lang="en-US"/>
                    </a:p>
                  </a:txBody>
                  <a:tcPr/>
                </a:tc>
                <a:tc vMerge="1">
                  <a:txBody>
                    <a:bodyPr/>
                    <a:lstStyle/>
                    <a:p>
                      <a:endParaRPr lang="en-US"/>
                    </a:p>
                  </a:txBody>
                  <a:tcPr/>
                </a:tc>
                <a:tc rowSpan="2">
                  <a:txBody>
                    <a:bodyPr/>
                    <a:lstStyle/>
                    <a:p>
                      <a:pPr marL="0" marR="0" algn="ctr">
                        <a:lnSpc>
                          <a:spcPct val="115000"/>
                        </a:lnSpc>
                        <a:spcBef>
                          <a:spcPts val="0"/>
                        </a:spcBef>
                        <a:spcAft>
                          <a:spcPts val="0"/>
                        </a:spcAft>
                      </a:pPr>
                      <a:r>
                        <a:rPr lang="en-US" sz="4000" kern="1200" dirty="0" smtClean="0">
                          <a:solidFill>
                            <a:schemeClr val="dk1"/>
                          </a:solidFill>
                          <a:latin typeface="+mn-lt"/>
                          <a:ea typeface="+mn-ea"/>
                          <a:cs typeface="+mn-cs"/>
                        </a:rPr>
                        <a:t>Evaluate Building Plans and Accomplish Fire Safety Checklist (FSC) </a:t>
                      </a:r>
                      <a:endParaRPr lang="en-US" sz="4000" dirty="0">
                        <a:latin typeface="Calibri"/>
                        <a:ea typeface="Calibri"/>
                        <a:cs typeface="Times New Roman"/>
                      </a:endParaRPr>
                    </a:p>
                  </a:txBody>
                  <a:tcPr marL="137160" marR="1371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2">
                  <a:txBody>
                    <a:bodyPr/>
                    <a:lstStyle/>
                    <a:p>
                      <a:pPr algn="ctr"/>
                      <a:r>
                        <a:rPr lang="en-US" sz="4000" kern="1200" dirty="0" smtClean="0">
                          <a:solidFill>
                            <a:schemeClr val="dk1"/>
                          </a:solidFill>
                          <a:latin typeface="+mn-lt"/>
                          <a:ea typeface="+mn-ea"/>
                          <a:cs typeface="+mn-cs"/>
                        </a:rPr>
                        <a:t>BPE</a:t>
                      </a:r>
                      <a:endParaRPr lang="en-US" sz="4000" dirty="0"/>
                    </a:p>
                  </a:txBody>
                  <a:tcPr marL="137160" marR="1371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endParaRPr lang="en-US"/>
                    </a:p>
                  </a:txBody>
                  <a:tcPr/>
                </a:tc>
                <a:tc vMerge="1">
                  <a:txBody>
                    <a:bodyPr/>
                    <a:lstStyle/>
                    <a:p>
                      <a:endParaRPr lang="en-US"/>
                    </a:p>
                  </a:txBody>
                  <a:tcPr/>
                </a:tc>
              </a:tr>
              <a:tr h="1355546">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lnSpc>
                          <a:spcPct val="115000"/>
                        </a:lnSpc>
                        <a:spcBef>
                          <a:spcPts val="0"/>
                        </a:spcBef>
                        <a:spcAft>
                          <a:spcPts val="1000"/>
                        </a:spcAft>
                      </a:pPr>
                      <a:r>
                        <a:rPr lang="en-US" sz="4000" kern="1200" dirty="0" smtClean="0">
                          <a:solidFill>
                            <a:schemeClr val="dk1"/>
                          </a:solidFill>
                          <a:latin typeface="+mn-lt"/>
                          <a:ea typeface="+mn-ea"/>
                          <a:cs typeface="+mn-cs"/>
                        </a:rPr>
                        <a:t>Two (2) Days Max.</a:t>
                      </a:r>
                      <a:endParaRPr lang="en-US" sz="4000" dirty="0">
                        <a:latin typeface="Calibri"/>
                        <a:ea typeface="Calibri"/>
                        <a:cs typeface="Times New Roman"/>
                      </a:endParaRPr>
                    </a:p>
                  </a:txBody>
                  <a:tcPr marL="137160" marR="1371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780378">
                <a:tc vMerge="1">
                  <a:txBody>
                    <a:bodyPr/>
                    <a:lstStyle/>
                    <a:p>
                      <a:endParaRPr lang="en-US" sz="4000" dirty="0"/>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pPr algn="ctr"/>
                      <a:endParaRPr lang="en-US" sz="4000" dirty="0"/>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algn="ctr">
                        <a:lnSpc>
                          <a:spcPct val="115000"/>
                        </a:lnSpc>
                        <a:spcBef>
                          <a:spcPts val="0"/>
                        </a:spcBef>
                        <a:spcAft>
                          <a:spcPts val="0"/>
                        </a:spcAft>
                      </a:pPr>
                      <a:r>
                        <a:rPr lang="en-US" sz="4000" kern="1200" dirty="0" smtClean="0">
                          <a:solidFill>
                            <a:schemeClr val="dk1"/>
                          </a:solidFill>
                          <a:latin typeface="+mn-lt"/>
                          <a:ea typeface="+mn-ea"/>
                          <a:cs typeface="+mn-cs"/>
                        </a:rPr>
                        <a:t>Review BPE findings and recommend issuance of FSEC </a:t>
                      </a:r>
                      <a:endParaRPr lang="en-US" sz="4000" dirty="0">
                        <a:latin typeface="Calibri"/>
                        <a:ea typeface="Calibri"/>
                        <a:cs typeface="Times New Roman"/>
                      </a:endParaRPr>
                    </a:p>
                  </a:txBody>
                  <a:tcPr marL="137160" marR="1371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algn="ctr">
                        <a:lnSpc>
                          <a:spcPct val="115000"/>
                        </a:lnSpc>
                        <a:spcBef>
                          <a:spcPts val="0"/>
                        </a:spcBef>
                        <a:spcAft>
                          <a:spcPts val="0"/>
                        </a:spcAft>
                      </a:pPr>
                      <a:r>
                        <a:rPr lang="en-US" sz="4000" kern="1200" dirty="0" smtClean="0">
                          <a:solidFill>
                            <a:schemeClr val="dk1"/>
                          </a:solidFill>
                          <a:latin typeface="+mn-lt"/>
                          <a:ea typeface="+mn-ea"/>
                          <a:cs typeface="+mn-cs"/>
                        </a:rPr>
                        <a:t>C, FSES</a:t>
                      </a:r>
                      <a:endParaRPr lang="en-US" sz="4000" dirty="0">
                        <a:latin typeface="Calibri"/>
                        <a:ea typeface="Calibri"/>
                        <a:cs typeface="Times New Roman"/>
                      </a:endParaRPr>
                    </a:p>
                  </a:txBody>
                  <a:tcPr marL="137160" marR="1371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pPr marL="0" marR="0" algn="ctr">
                        <a:lnSpc>
                          <a:spcPct val="115000"/>
                        </a:lnSpc>
                        <a:spcBef>
                          <a:spcPts val="0"/>
                        </a:spcBef>
                        <a:spcAft>
                          <a:spcPts val="0"/>
                        </a:spcAft>
                      </a:pPr>
                      <a:endParaRPr lang="en-US" sz="1900" dirty="0">
                        <a:latin typeface="Calibri"/>
                        <a:ea typeface="Calibri"/>
                        <a:cs typeface="Times New Roman"/>
                      </a:endParaRPr>
                    </a:p>
                  </a:txBody>
                  <a:tcPr marL="102870" marR="102870" marT="0" marB="0" anchor="ctr">
                    <a:solidFill>
                      <a:schemeClr val="bg2">
                        <a:lumMod val="75000"/>
                      </a:schemeClr>
                    </a:solidFill>
                  </a:tcPr>
                </a:tc>
                <a:tc>
                  <a:txBody>
                    <a:bodyPr/>
                    <a:lstStyle/>
                    <a:p>
                      <a:pPr marL="0" marR="0" algn="ctr">
                        <a:lnSpc>
                          <a:spcPct val="115000"/>
                        </a:lnSpc>
                        <a:spcBef>
                          <a:spcPts val="0"/>
                        </a:spcBef>
                        <a:spcAft>
                          <a:spcPts val="1000"/>
                        </a:spcAft>
                      </a:pPr>
                      <a:r>
                        <a:rPr lang="en-US" sz="4000" dirty="0">
                          <a:latin typeface="Arial"/>
                          <a:ea typeface="Calibri"/>
                          <a:cs typeface="Times New Roman"/>
                        </a:rPr>
                        <a:t>Four (4) Hrs. Max.</a:t>
                      </a:r>
                      <a:endParaRPr lang="en-US" sz="4000" dirty="0">
                        <a:latin typeface="Calibri"/>
                        <a:ea typeface="Calibri"/>
                        <a:cs typeface="Times New Roman"/>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780378">
                <a:tc vMerge="1">
                  <a:txBody>
                    <a:bodyPr/>
                    <a:lstStyle/>
                    <a:p>
                      <a:endParaRPr lang="en-US" sz="4000" dirty="0"/>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pPr algn="ctr"/>
                      <a:endParaRPr lang="en-US" sz="4000" dirty="0"/>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algn="ctr">
                        <a:lnSpc>
                          <a:spcPct val="115000"/>
                        </a:lnSpc>
                        <a:spcBef>
                          <a:spcPts val="0"/>
                        </a:spcBef>
                        <a:spcAft>
                          <a:spcPts val="0"/>
                        </a:spcAft>
                      </a:pPr>
                      <a:r>
                        <a:rPr lang="en-US" sz="4000" kern="1200" dirty="0" smtClean="0">
                          <a:solidFill>
                            <a:schemeClr val="dk1"/>
                          </a:solidFill>
                          <a:latin typeface="+mn-lt"/>
                          <a:ea typeface="+mn-ea"/>
                          <a:cs typeface="+mn-cs"/>
                        </a:rPr>
                        <a:t>Disposition on the issuance of FSEC </a:t>
                      </a:r>
                      <a:endParaRPr lang="en-US" sz="4000" dirty="0">
                        <a:latin typeface="Calibri"/>
                        <a:ea typeface="Calibri"/>
                        <a:cs typeface="Times New Roman"/>
                      </a:endParaRPr>
                    </a:p>
                  </a:txBody>
                  <a:tcPr marL="137160" marR="1371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algn="ctr">
                        <a:lnSpc>
                          <a:spcPct val="115000"/>
                        </a:lnSpc>
                        <a:spcBef>
                          <a:spcPts val="0"/>
                        </a:spcBef>
                        <a:spcAft>
                          <a:spcPts val="0"/>
                        </a:spcAft>
                      </a:pPr>
                      <a:r>
                        <a:rPr lang="en-US" sz="4000" kern="1200" dirty="0" smtClean="0">
                          <a:solidFill>
                            <a:schemeClr val="dk1"/>
                          </a:solidFill>
                          <a:latin typeface="+mn-lt"/>
                          <a:ea typeface="+mn-ea"/>
                          <a:cs typeface="+mn-cs"/>
                        </a:rPr>
                        <a:t>C/MFM</a:t>
                      </a:r>
                      <a:endParaRPr lang="en-US" sz="4000" dirty="0">
                        <a:latin typeface="Calibri"/>
                        <a:ea typeface="Calibri"/>
                        <a:cs typeface="Times New Roman"/>
                      </a:endParaRPr>
                    </a:p>
                  </a:txBody>
                  <a:tcPr marL="137160" marR="1371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pPr marL="0" marR="0" algn="ctr">
                        <a:lnSpc>
                          <a:spcPct val="115000"/>
                        </a:lnSpc>
                        <a:spcBef>
                          <a:spcPts val="0"/>
                        </a:spcBef>
                        <a:spcAft>
                          <a:spcPts val="0"/>
                        </a:spcAft>
                      </a:pPr>
                      <a:endParaRPr lang="en-US" sz="1900" dirty="0">
                        <a:latin typeface="Calibri"/>
                        <a:ea typeface="Calibri"/>
                        <a:cs typeface="Times New Roman"/>
                      </a:endParaRPr>
                    </a:p>
                  </a:txBody>
                  <a:tcPr marL="102870" marR="102870" marT="0" marB="0" anchor="ctr">
                    <a:solidFill>
                      <a:schemeClr val="bg2">
                        <a:lumMod val="75000"/>
                      </a:schemeClr>
                    </a:solidFill>
                  </a:tcPr>
                </a:tc>
                <a:tc rowSpan="2">
                  <a:txBody>
                    <a:bodyPr/>
                    <a:lstStyle/>
                    <a:p>
                      <a:pPr marL="0" marR="0" algn="ctr">
                        <a:lnSpc>
                          <a:spcPct val="115000"/>
                        </a:lnSpc>
                        <a:spcBef>
                          <a:spcPts val="0"/>
                        </a:spcBef>
                        <a:spcAft>
                          <a:spcPts val="1000"/>
                        </a:spcAft>
                      </a:pPr>
                      <a:r>
                        <a:rPr lang="en-US" sz="4000" kern="1200" dirty="0" smtClean="0">
                          <a:solidFill>
                            <a:schemeClr val="dk1"/>
                          </a:solidFill>
                          <a:latin typeface="+mn-lt"/>
                          <a:ea typeface="+mn-ea"/>
                          <a:cs typeface="+mn-cs"/>
                        </a:rPr>
                        <a:t>Two and a half (21/2) Hrs. Max</a:t>
                      </a:r>
                      <a:endParaRPr lang="en-US" sz="4000" dirty="0">
                        <a:latin typeface="Calibri"/>
                        <a:ea typeface="Calibri"/>
                        <a:cs typeface="Times New Roman"/>
                      </a:endParaRPr>
                    </a:p>
                  </a:txBody>
                  <a:tcPr marL="137160" marR="1371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424751">
                <a:tc vMerge="1">
                  <a:txBody>
                    <a:bodyPr/>
                    <a:lstStyle/>
                    <a:p>
                      <a:endParaRPr lang="en-US" sz="4000" dirty="0"/>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endParaRPr lang="en-US" sz="4000" dirty="0"/>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2">
                  <a:txBody>
                    <a:bodyPr/>
                    <a:lstStyle/>
                    <a:p>
                      <a:pPr marL="0" marR="0" indent="0" algn="ctr" defTabSz="3134239" rtl="0" eaLnBrk="1" fontAlgn="auto" latinLnBrk="0" hangingPunct="1">
                        <a:lnSpc>
                          <a:spcPct val="115000"/>
                        </a:lnSpc>
                        <a:spcBef>
                          <a:spcPts val="0"/>
                        </a:spcBef>
                        <a:spcAft>
                          <a:spcPts val="0"/>
                        </a:spcAft>
                        <a:buClrTx/>
                        <a:buSzTx/>
                        <a:buFontTx/>
                        <a:buNone/>
                        <a:tabLst/>
                        <a:defRPr/>
                      </a:pPr>
                      <a:r>
                        <a:rPr lang="en-US" sz="4000" kern="1200" dirty="0" smtClean="0">
                          <a:solidFill>
                            <a:schemeClr val="dk1"/>
                          </a:solidFill>
                          <a:latin typeface="+mn-lt"/>
                          <a:ea typeface="+mn-ea"/>
                          <a:cs typeface="+mn-cs"/>
                        </a:rPr>
                        <a:t>Received &amp; Record final action on FSEC and Building Plans with FS Checklist; Record amount of FCF; OR #; Payment Date in the FSEC; and return file copy with supporting documents to C, FSES </a:t>
                      </a:r>
                      <a:endParaRPr lang="en-US" sz="4000" dirty="0">
                        <a:latin typeface="Calibri"/>
                        <a:ea typeface="Calibri"/>
                        <a:cs typeface="Times New Roman"/>
                      </a:endParaRPr>
                    </a:p>
                  </a:txBody>
                  <a:tcPr marL="137160" marR="1371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3">
                  <a:txBody>
                    <a:bodyPr/>
                    <a:lstStyle/>
                    <a:p>
                      <a:pPr marL="0" marR="0" algn="ctr">
                        <a:lnSpc>
                          <a:spcPct val="115000"/>
                        </a:lnSpc>
                        <a:spcBef>
                          <a:spcPts val="0"/>
                        </a:spcBef>
                        <a:spcAft>
                          <a:spcPts val="0"/>
                        </a:spcAft>
                      </a:pPr>
                      <a:r>
                        <a:rPr lang="en-US" sz="4000" dirty="0">
                          <a:latin typeface="Times New Roman"/>
                          <a:ea typeface="Calibri"/>
                          <a:cs typeface="Times New Roman"/>
                        </a:rPr>
                        <a:t>CRO</a:t>
                      </a:r>
                      <a:endParaRPr lang="en-US" sz="4000" dirty="0">
                        <a:latin typeface="Calibri"/>
                        <a:ea typeface="Calibri"/>
                        <a:cs typeface="Times New Roman"/>
                      </a:endParaRPr>
                    </a:p>
                  </a:txBody>
                  <a:tcPr marL="137160" marR="1371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endParaRPr lang="en-US"/>
                    </a:p>
                  </a:txBody>
                  <a:tcPr/>
                </a:tc>
                <a:tc vMerge="1">
                  <a:txBody>
                    <a:bodyPr/>
                    <a:lstStyle/>
                    <a:p>
                      <a:endParaRPr lang="en-US"/>
                    </a:p>
                  </a:txBody>
                  <a:tcPr/>
                </a:tc>
              </a:tr>
              <a:tr h="3064244">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lnSpc>
                          <a:spcPct val="115000"/>
                        </a:lnSpc>
                        <a:spcBef>
                          <a:spcPts val="0"/>
                        </a:spcBef>
                        <a:spcAft>
                          <a:spcPts val="1000"/>
                        </a:spcAft>
                      </a:pPr>
                      <a:r>
                        <a:rPr lang="en-US" sz="4000" dirty="0">
                          <a:latin typeface="Arial"/>
                          <a:ea typeface="Calibri"/>
                          <a:cs typeface="Times New Roman"/>
                        </a:rPr>
                        <a:t>Fifteen (15) </a:t>
                      </a:r>
                      <a:r>
                        <a:rPr lang="en-US" sz="4000" dirty="0" err="1">
                          <a:latin typeface="Arial"/>
                          <a:ea typeface="Calibri"/>
                          <a:cs typeface="Times New Roman"/>
                        </a:rPr>
                        <a:t>Mins</a:t>
                      </a:r>
                      <a:r>
                        <a:rPr lang="en-US" sz="4000" dirty="0">
                          <a:latin typeface="Arial"/>
                          <a:ea typeface="Calibri"/>
                          <a:cs typeface="Times New Roman"/>
                        </a:rPr>
                        <a:t>. Max.</a:t>
                      </a:r>
                      <a:endParaRPr lang="en-US" sz="4000" dirty="0">
                        <a:latin typeface="Calibri"/>
                        <a:ea typeface="Calibri"/>
                        <a:cs typeface="Times New Roman"/>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2071006">
                <a:tc>
                  <a:txBody>
                    <a:bodyPr/>
                    <a:lstStyle/>
                    <a:p>
                      <a:r>
                        <a:rPr lang="en-US" sz="4000" dirty="0" smtClean="0"/>
                        <a:t>6</a:t>
                      </a:r>
                      <a:endParaRPr lang="en-US" sz="4000" dirty="0"/>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indent="0" algn="ctr" defTabSz="3134239" rtl="0" eaLnBrk="1" fontAlgn="auto" latinLnBrk="0" hangingPunct="1">
                        <a:lnSpc>
                          <a:spcPct val="115000"/>
                        </a:lnSpc>
                        <a:spcBef>
                          <a:spcPts val="0"/>
                        </a:spcBef>
                        <a:spcAft>
                          <a:spcPts val="0"/>
                        </a:spcAft>
                        <a:buClrTx/>
                        <a:buSzTx/>
                        <a:buFontTx/>
                        <a:buNone/>
                        <a:tabLst/>
                        <a:defRPr/>
                      </a:pPr>
                      <a:r>
                        <a:rPr lang="en-US" sz="4000" kern="1200" dirty="0" smtClean="0">
                          <a:solidFill>
                            <a:schemeClr val="dk1"/>
                          </a:solidFill>
                          <a:latin typeface="+mn-lt"/>
                          <a:ea typeface="+mn-ea"/>
                          <a:cs typeface="+mn-cs"/>
                        </a:rPr>
                        <a:t>Present claim stub to CRO</a:t>
                      </a:r>
                      <a:endParaRPr lang="en-US" sz="4000" dirty="0" smtClean="0"/>
                    </a:p>
                    <a:p>
                      <a:pPr marL="0" marR="0" algn="ctr">
                        <a:lnSpc>
                          <a:spcPct val="115000"/>
                        </a:lnSpc>
                        <a:spcBef>
                          <a:spcPts val="0"/>
                        </a:spcBef>
                        <a:spcAft>
                          <a:spcPts val="0"/>
                        </a:spcAft>
                      </a:pPr>
                      <a:endParaRPr lang="en-US" sz="4000" dirty="0">
                        <a:latin typeface="Calibri"/>
                        <a:ea typeface="Calibri"/>
                        <a:cs typeface="Times New Roman"/>
                      </a:endParaRPr>
                    </a:p>
                  </a:txBody>
                  <a:tcPr marL="137160" marR="1371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algn="ctr">
                        <a:lnSpc>
                          <a:spcPct val="115000"/>
                        </a:lnSpc>
                        <a:spcBef>
                          <a:spcPts val="0"/>
                        </a:spcBef>
                        <a:spcAft>
                          <a:spcPts val="0"/>
                        </a:spcAft>
                      </a:pPr>
                      <a:r>
                        <a:rPr lang="en-US" sz="4000" kern="1200" dirty="0" smtClean="0">
                          <a:solidFill>
                            <a:schemeClr val="dk1"/>
                          </a:solidFill>
                          <a:latin typeface="+mn-lt"/>
                          <a:ea typeface="+mn-ea"/>
                          <a:cs typeface="+mn-cs"/>
                        </a:rPr>
                        <a:t>Release original copy of FSEC and Building Plans with Fire Safety Checklist to applicant and indorse one (1) set to Building Official (BO)</a:t>
                      </a:r>
                      <a:endParaRPr lang="en-US" sz="4000" dirty="0">
                        <a:latin typeface="Calibri"/>
                        <a:ea typeface="Calibri"/>
                        <a:cs typeface="Times New Roman"/>
                      </a:endParaRPr>
                    </a:p>
                  </a:txBody>
                  <a:tcPr marL="137160" marR="1371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pPr marL="0" marR="0" algn="ctr">
                        <a:lnSpc>
                          <a:spcPct val="115000"/>
                        </a:lnSpc>
                        <a:spcBef>
                          <a:spcPts val="0"/>
                        </a:spcBef>
                        <a:spcAft>
                          <a:spcPts val="0"/>
                        </a:spcAft>
                      </a:pPr>
                      <a:endParaRPr lang="en-US" sz="1900" dirty="0">
                        <a:latin typeface="Calibri"/>
                        <a:ea typeface="Calibri"/>
                        <a:cs typeface="Times New Roman"/>
                      </a:endParaRPr>
                    </a:p>
                  </a:txBody>
                  <a:tcPr marL="102870" marR="102870" marT="0" marB="0" anchor="ctr">
                    <a:solidFill>
                      <a:schemeClr val="bg2">
                        <a:lumMod val="75000"/>
                      </a:schemeClr>
                    </a:solidFill>
                  </a:tcPr>
                </a:tc>
                <a:tc vMerge="1">
                  <a:txBody>
                    <a:bodyPr/>
                    <a:lstStyle/>
                    <a:p>
                      <a:pPr algn="ctr"/>
                      <a:endParaRPr lang="en-US" sz="1900" dirty="0">
                        <a:latin typeface="Calibri"/>
                        <a:ea typeface="Calibri"/>
                        <a:cs typeface="Times New Roman"/>
                      </a:endParaRPr>
                    </a:p>
                  </a:txBody>
                  <a:tcPr marL="102870" marR="102870" marT="0" marB="0" anchor="ctr">
                    <a:solidFill>
                      <a:schemeClr val="bg2">
                        <a:lumMod val="75000"/>
                      </a:schemeClr>
                    </a:solidFill>
                  </a:tcPr>
                </a:tc>
                <a:tc>
                  <a:txBody>
                    <a:bodyPr/>
                    <a:lstStyle/>
                    <a:p>
                      <a:pPr marL="0" marR="0" algn="ctr">
                        <a:lnSpc>
                          <a:spcPct val="115000"/>
                        </a:lnSpc>
                        <a:spcBef>
                          <a:spcPts val="0"/>
                        </a:spcBef>
                        <a:spcAft>
                          <a:spcPts val="1000"/>
                        </a:spcAft>
                      </a:pPr>
                      <a:r>
                        <a:rPr lang="en-US" sz="4000" kern="1200" dirty="0" smtClean="0">
                          <a:solidFill>
                            <a:schemeClr val="dk1"/>
                          </a:solidFill>
                          <a:latin typeface="+mn-lt"/>
                          <a:ea typeface="+mn-ea"/>
                          <a:cs typeface="+mn-cs"/>
                        </a:rPr>
                        <a:t>Five (5) </a:t>
                      </a:r>
                      <a:r>
                        <a:rPr lang="en-US" sz="4000" kern="1200" dirty="0" err="1" smtClean="0">
                          <a:solidFill>
                            <a:schemeClr val="dk1"/>
                          </a:solidFill>
                          <a:latin typeface="+mn-lt"/>
                          <a:ea typeface="+mn-ea"/>
                          <a:cs typeface="+mn-cs"/>
                        </a:rPr>
                        <a:t>Mins</a:t>
                      </a:r>
                      <a:r>
                        <a:rPr lang="en-US" sz="4000" kern="1200" dirty="0" smtClean="0">
                          <a:solidFill>
                            <a:schemeClr val="dk1"/>
                          </a:solidFill>
                          <a:latin typeface="+mn-lt"/>
                          <a:ea typeface="+mn-ea"/>
                          <a:cs typeface="+mn-cs"/>
                        </a:rPr>
                        <a:t>. Max.</a:t>
                      </a:r>
                      <a:endParaRPr lang="en-US" sz="4000" dirty="0">
                        <a:latin typeface="Calibri"/>
                        <a:ea typeface="Calibri"/>
                        <a:cs typeface="Times New Roman"/>
                      </a:endParaRPr>
                    </a:p>
                  </a:txBody>
                  <a:tcPr marL="137160" marR="1371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2069361">
                <a:tc>
                  <a:txBody>
                    <a:bodyPr/>
                    <a:lstStyle/>
                    <a:p>
                      <a:endParaRPr lang="en-US" sz="4000" dirty="0"/>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endParaRPr lang="en-US" sz="4000" dirty="0">
                        <a:latin typeface="Calibri"/>
                        <a:ea typeface="Calibri"/>
                        <a:cs typeface="Times New Roman"/>
                      </a:endParaRPr>
                    </a:p>
                  </a:txBody>
                  <a:tcPr marL="137160" marR="13716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endParaRPr lang="en-US" sz="4000" dirty="0">
                        <a:latin typeface="Calibri"/>
                        <a:ea typeface="Calibri"/>
                        <a:cs typeface="Times New Roman"/>
                      </a:endParaRPr>
                    </a:p>
                  </a:txBody>
                  <a:tcPr marL="137160" marR="13716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endParaRPr lang="en-US" sz="4000" dirty="0">
                        <a:latin typeface="Calibri"/>
                        <a:ea typeface="Calibri"/>
                        <a:cs typeface="Times New Roman"/>
                      </a:endParaRPr>
                    </a:p>
                  </a:txBody>
                  <a:tcPr marL="137160" marR="13716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4000" dirty="0">
                        <a:latin typeface="Calibri"/>
                        <a:ea typeface="Calibri"/>
                        <a:cs typeface="Times New Roman"/>
                      </a:endParaRPr>
                    </a:p>
                  </a:txBody>
                  <a:tcPr marL="137160" marR="137160" marT="0" marB="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3134239" rtl="0" eaLnBrk="1" fontAlgn="auto" latinLnBrk="0" hangingPunct="1">
                        <a:lnSpc>
                          <a:spcPct val="100000"/>
                        </a:lnSpc>
                        <a:spcBef>
                          <a:spcPts val="0"/>
                        </a:spcBef>
                        <a:spcAft>
                          <a:spcPts val="0"/>
                        </a:spcAft>
                        <a:buClrTx/>
                        <a:buSzTx/>
                        <a:buFontTx/>
                        <a:buNone/>
                        <a:tabLst/>
                        <a:defRPr/>
                      </a:pPr>
                      <a:r>
                        <a:rPr lang="en-US" sz="4000" kern="1200" dirty="0" smtClean="0">
                          <a:solidFill>
                            <a:schemeClr val="dk1"/>
                          </a:solidFill>
                          <a:latin typeface="+mn-lt"/>
                          <a:ea typeface="+mn-ea"/>
                          <a:cs typeface="+mn-cs"/>
                        </a:rPr>
                        <a:t>Maximum of Three (3) Working Days from filling/ Acceptance of FSEC Application</a:t>
                      </a:r>
                      <a:endParaRPr lang="en-US" sz="4000" dirty="0">
                        <a:latin typeface="Calibri"/>
                        <a:ea typeface="Calibri"/>
                        <a:cs typeface="Times New Roman"/>
                      </a:endParaRPr>
                    </a:p>
                  </a:txBody>
                  <a:tcPr marL="137160" marR="1371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bl>
          </a:graphicData>
        </a:graphic>
      </p:graphicFrame>
      <p:sp>
        <p:nvSpPr>
          <p:cNvPr id="5" name="TextBox 4"/>
          <p:cNvSpPr txBox="1"/>
          <p:nvPr/>
        </p:nvSpPr>
        <p:spPr>
          <a:xfrm rot="16200000">
            <a:off x="147347" y="8463255"/>
            <a:ext cx="2743200" cy="1056691"/>
          </a:xfrm>
          <a:prstGeom prst="rect">
            <a:avLst/>
          </a:prstGeom>
          <a:noFill/>
        </p:spPr>
        <p:txBody>
          <a:bodyPr wrap="square" lIns="116833" tIns="58416" rIns="116833" bIns="58416" rtlCol="0">
            <a:spAutoFit/>
          </a:bodyPr>
          <a:lstStyle/>
          <a:p>
            <a:r>
              <a:rPr lang="en-US" sz="6100" dirty="0" smtClean="0">
                <a:solidFill>
                  <a:schemeClr val="bg1"/>
                </a:solidFill>
              </a:rPr>
              <a:t>STEPS</a:t>
            </a:r>
            <a:endParaRPr lang="en-US" sz="6100" dirty="0">
              <a:solidFill>
                <a:schemeClr val="bg1"/>
              </a:solidFill>
            </a:endParaRPr>
          </a:p>
        </p:txBody>
      </p:sp>
      <p:sp>
        <p:nvSpPr>
          <p:cNvPr id="6" name="Rectangle 5"/>
          <p:cNvSpPr>
            <a:spLocks noChangeArrowheads="1"/>
          </p:cNvSpPr>
          <p:nvPr/>
        </p:nvSpPr>
        <p:spPr bwMode="auto">
          <a:xfrm>
            <a:off x="762000" y="1905000"/>
            <a:ext cx="41605200" cy="5534733"/>
          </a:xfrm>
          <a:prstGeom prst="rect">
            <a:avLst/>
          </a:prstGeom>
          <a:noFill/>
          <a:ln w="9525">
            <a:noFill/>
            <a:miter lim="800000"/>
            <a:headEnd/>
            <a:tailEnd/>
          </a:ln>
          <a:effectLst/>
        </p:spPr>
        <p:txBody>
          <a:bodyPr vert="horz" wrap="square" lIns="116713" tIns="58363" rIns="116713" bIns="58363" numCol="1" anchor="ctr" anchorCtr="0" compatLnSpc="1">
            <a:prstTxWarp prst="textNoShape">
              <a:avLst/>
            </a:prstTxWarp>
            <a:spAutoFit/>
          </a:bodyPr>
          <a:lstStyle/>
          <a:p>
            <a:r>
              <a:rPr lang="en-US" sz="3200" b="1" dirty="0" smtClean="0"/>
              <a:t>FRONTLINE SERVICE: </a:t>
            </a:r>
            <a:r>
              <a:rPr lang="en-US" sz="3200" dirty="0" smtClean="0"/>
              <a:t>FIRE SAFETY EVALUATION CLEARANCE (FSEC) FOR CONSTRUCTION OF NEW BUILDING/REPAIR/RENOVATION/ MODIFACTION/ALTERATION/ADDITIONAL/CHANGE OF TYPE OF OCCUPANCY OF BUILDINGS STRUCTURE OR FACILITY OR  </a:t>
            </a:r>
          </a:p>
          <a:p>
            <a:r>
              <a:rPr lang="en-US" sz="3200" dirty="0"/>
              <a:t> </a:t>
            </a:r>
            <a:r>
              <a:rPr lang="en-US" sz="3200" dirty="0" smtClean="0"/>
              <a:t>                                      PORTION THEREOF.</a:t>
            </a:r>
          </a:p>
          <a:p>
            <a:r>
              <a:rPr lang="en-US" sz="3200" b="1" dirty="0" smtClean="0"/>
              <a:t>CLIENTS :</a:t>
            </a:r>
            <a:r>
              <a:rPr lang="en-US" sz="3200" dirty="0" smtClean="0"/>
              <a:t>ANY PERSON OR ENTITY (PRIVATE INDIVIDUAL, INVESTOR, BUSINESSMAN)</a:t>
            </a:r>
          </a:p>
          <a:p>
            <a:r>
              <a:rPr lang="en-US" sz="3200" dirty="0" smtClean="0"/>
              <a:t> </a:t>
            </a:r>
            <a:r>
              <a:rPr lang="en-US" sz="3200" b="1" dirty="0" smtClean="0">
                <a:latin typeface="Arial" pitchFamily="34" charset="0"/>
                <a:ea typeface="Times New Roman" pitchFamily="18" charset="0"/>
              </a:rPr>
              <a:t>REQUIREMENTS:</a:t>
            </a:r>
            <a:endParaRPr lang="en-US" sz="3200" dirty="0" smtClean="0">
              <a:latin typeface="Arial" pitchFamily="34" charset="0"/>
            </a:endParaRPr>
          </a:p>
          <a:p>
            <a:pPr algn="just" defTabSz="1167166" eaLnBrk="0" fontAlgn="base" hangingPunct="0">
              <a:spcBef>
                <a:spcPct val="0"/>
              </a:spcBef>
              <a:spcAft>
                <a:spcPct val="0"/>
              </a:spcAft>
              <a:tabLst>
                <a:tab pos="1458957" algn="l"/>
              </a:tabLst>
            </a:pPr>
            <a:r>
              <a:rPr lang="en-US" sz="3200" b="1" dirty="0" smtClean="0">
                <a:latin typeface="Arial" pitchFamily="34" charset="0"/>
                <a:ea typeface="Times New Roman" pitchFamily="18" charset="0"/>
              </a:rPr>
              <a:t>	1. ENDORSEMENT FROM THE LOCAL BUILDING OFFICIAL </a:t>
            </a:r>
            <a:endParaRPr lang="en-US" sz="3200" dirty="0" smtClean="0">
              <a:latin typeface="Arial" pitchFamily="34" charset="0"/>
            </a:endParaRPr>
          </a:p>
          <a:p>
            <a:pPr algn="just" defTabSz="1167166" eaLnBrk="0" fontAlgn="base" hangingPunct="0">
              <a:spcBef>
                <a:spcPct val="0"/>
              </a:spcBef>
              <a:spcAft>
                <a:spcPct val="0"/>
              </a:spcAft>
              <a:tabLst>
                <a:tab pos="1458957" algn="l"/>
              </a:tabLst>
            </a:pPr>
            <a:r>
              <a:rPr lang="en-US" sz="3200" b="1" dirty="0" smtClean="0">
                <a:latin typeface="Arial" pitchFamily="34" charset="0"/>
                <a:ea typeface="Times New Roman" pitchFamily="18" charset="0"/>
              </a:rPr>
              <a:t>	2. THREE (3) SETS OF BUILDING PLANS AND SPECIFICATIONS</a:t>
            </a:r>
            <a:endParaRPr lang="en-US" sz="3200" dirty="0" smtClean="0">
              <a:latin typeface="Arial" pitchFamily="34" charset="0"/>
            </a:endParaRPr>
          </a:p>
          <a:p>
            <a:pPr algn="just" defTabSz="1167166" eaLnBrk="0" fontAlgn="base" hangingPunct="0">
              <a:spcBef>
                <a:spcPct val="0"/>
              </a:spcBef>
              <a:spcAft>
                <a:spcPct val="0"/>
              </a:spcAft>
              <a:tabLst>
                <a:tab pos="1458957" algn="l"/>
              </a:tabLst>
            </a:pPr>
            <a:r>
              <a:rPr lang="en-US" sz="3200" b="1" dirty="0" smtClean="0">
                <a:latin typeface="Arial" pitchFamily="34" charset="0"/>
                <a:ea typeface="Times New Roman" pitchFamily="18" charset="0"/>
              </a:rPr>
              <a:t>	3. ONE (1) SET OF BILLS OF MATERIALS AND COST ESTIMATE </a:t>
            </a:r>
            <a:endParaRPr lang="en-US" sz="3200" dirty="0" smtClean="0">
              <a:latin typeface="Arial" pitchFamily="34" charset="0"/>
            </a:endParaRPr>
          </a:p>
          <a:p>
            <a:pPr algn="just" defTabSz="1167166" eaLnBrk="0" fontAlgn="base" hangingPunct="0">
              <a:spcBef>
                <a:spcPct val="0"/>
              </a:spcBef>
              <a:spcAft>
                <a:spcPct val="0"/>
              </a:spcAft>
              <a:tabLst>
                <a:tab pos="1458957" algn="l"/>
              </a:tabLst>
            </a:pPr>
            <a:r>
              <a:rPr lang="en-US" sz="3200" b="1" dirty="0" smtClean="0">
                <a:latin typeface="Arial" pitchFamily="34" charset="0"/>
                <a:ea typeface="Times New Roman" pitchFamily="18" charset="0"/>
              </a:rPr>
              <a:t> 	4. THREE (3) SETS OF DETAILED FIRE SAFETY PLANS AND SPECIFICATION OR FIRE AND LIFE SAFETY ASSESSMENT REPORT (FALAR) – PART 1 FOR OCCUPANCY OF AT LEAST 50 PERSONS </a:t>
            </a:r>
            <a:endParaRPr lang="en-US" sz="3200" dirty="0" smtClean="0">
              <a:latin typeface="Arial" pitchFamily="34" charset="0"/>
            </a:endParaRPr>
          </a:p>
          <a:p>
            <a:pPr algn="just" defTabSz="1167166" eaLnBrk="0" fontAlgn="base" hangingPunct="0">
              <a:spcBef>
                <a:spcPct val="0"/>
              </a:spcBef>
              <a:spcAft>
                <a:spcPct val="0"/>
              </a:spcAft>
              <a:tabLst>
                <a:tab pos="1458957" algn="l"/>
              </a:tabLst>
            </a:pPr>
            <a:r>
              <a:rPr lang="en-US" sz="3200" b="1" dirty="0" smtClean="0">
                <a:latin typeface="Arial" pitchFamily="34" charset="0"/>
                <a:ea typeface="Times New Roman" pitchFamily="18" charset="0"/>
              </a:rPr>
              <a:t>SCHEDULE OF ACTIVITY:</a:t>
            </a:r>
            <a:r>
              <a:rPr lang="en-US" sz="3200" dirty="0" smtClean="0">
                <a:latin typeface="Arial" pitchFamily="34" charset="0"/>
                <a:ea typeface="Times New Roman" pitchFamily="18" charset="0"/>
              </a:rPr>
              <a:t> MONDAY TO FRIDAY, 8:00 AM to 5:00 PM </a:t>
            </a:r>
            <a:endParaRPr lang="en-US" sz="3200" dirty="0" smtClean="0">
              <a:latin typeface="Arial" pitchFamily="34" charset="0"/>
            </a:endParaRPr>
          </a:p>
          <a:p>
            <a:r>
              <a:rPr lang="en-US" sz="3200" b="1" dirty="0" smtClean="0">
                <a:latin typeface="Arial" pitchFamily="34" charset="0"/>
                <a:ea typeface="Times New Roman" pitchFamily="18" charset="0"/>
              </a:rPr>
              <a:t>FEES:</a:t>
            </a:r>
            <a:r>
              <a:rPr lang="en-US" sz="3200" dirty="0" smtClean="0">
                <a:latin typeface="Arial" pitchFamily="34" charset="0"/>
                <a:ea typeface="Times New Roman" pitchFamily="18" charset="0"/>
              </a:rPr>
              <a:t> </a:t>
            </a:r>
            <a:r>
              <a:rPr lang="en-US" sz="3200" dirty="0" smtClean="0"/>
              <a:t>ONE-TENTH OF ONE PERCENTUM (0.1%) OF ESTIMATED VALUE  OF BUILDINGS OR STRUCTURES TO BE ERECTED/REPAIRED/RENOVATED/MODIFIED BUT NOT TO EXCEED FIFTY THOUSAND (P50, 000.00) PESOS. </a:t>
            </a:r>
          </a:p>
          <a:p>
            <a:r>
              <a:rPr lang="en-US" sz="3200" dirty="0" smtClean="0"/>
              <a:t> </a:t>
            </a:r>
            <a:endParaRPr lang="en-US" sz="3200" dirty="0"/>
          </a:p>
        </p:txBody>
      </p:sp>
      <p:sp>
        <p:nvSpPr>
          <p:cNvPr id="7" name="Rectangle 4"/>
          <p:cNvSpPr>
            <a:spLocks noChangeArrowheads="1"/>
          </p:cNvSpPr>
          <p:nvPr/>
        </p:nvSpPr>
        <p:spPr bwMode="auto">
          <a:xfrm>
            <a:off x="14859000" y="6934200"/>
            <a:ext cx="14173200" cy="968571"/>
          </a:xfrm>
          <a:prstGeom prst="rect">
            <a:avLst/>
          </a:prstGeom>
          <a:noFill/>
          <a:ln w="9525">
            <a:noFill/>
            <a:miter lim="800000"/>
            <a:headEnd/>
            <a:tailEnd/>
          </a:ln>
          <a:effectLst/>
        </p:spPr>
        <p:txBody>
          <a:bodyPr vert="horz" wrap="square" lIns="166730" tIns="83362" rIns="166730" bIns="83362" numCol="1" anchor="ctr" anchorCtr="0" compatLnSpc="1">
            <a:prstTxWarp prst="textNoShape">
              <a:avLst/>
            </a:prstTxWarp>
            <a:spAutoFit/>
          </a:bodyPr>
          <a:lstStyle/>
          <a:p>
            <a:pPr algn="ctr" defTabSz="1667294" fontAlgn="base">
              <a:spcBef>
                <a:spcPct val="0"/>
              </a:spcBef>
              <a:spcAft>
                <a:spcPct val="0"/>
              </a:spcAft>
            </a:pPr>
            <a:r>
              <a:rPr lang="en-US" sz="5200" b="1" dirty="0">
                <a:solidFill>
                  <a:srgbClr val="FF0000"/>
                </a:solidFill>
                <a:latin typeface="Arial" pitchFamily="34" charset="0"/>
                <a:ea typeface="Times New Roman" pitchFamily="18" charset="0"/>
              </a:rPr>
              <a:t>HOW </a:t>
            </a:r>
            <a:r>
              <a:rPr lang="en-US" sz="5200" b="1">
                <a:solidFill>
                  <a:srgbClr val="FF0000"/>
                </a:solidFill>
                <a:latin typeface="Arial" pitchFamily="34" charset="0"/>
                <a:ea typeface="Times New Roman" pitchFamily="18" charset="0"/>
              </a:rPr>
              <a:t>TO </a:t>
            </a:r>
            <a:r>
              <a:rPr lang="en-US" sz="5200" b="1" smtClean="0">
                <a:solidFill>
                  <a:srgbClr val="FF0000"/>
                </a:solidFill>
                <a:latin typeface="Arial" pitchFamily="34" charset="0"/>
                <a:ea typeface="Times New Roman" pitchFamily="18" charset="0"/>
              </a:rPr>
              <a:t>AVAIL OF THE </a:t>
            </a:r>
            <a:r>
              <a:rPr lang="en-US" sz="5200" b="1" dirty="0" smtClean="0">
                <a:solidFill>
                  <a:srgbClr val="FF0000"/>
                </a:solidFill>
                <a:latin typeface="Arial" pitchFamily="34" charset="0"/>
                <a:ea typeface="Times New Roman" pitchFamily="18" charset="0"/>
              </a:rPr>
              <a:t>SERVICE</a:t>
            </a:r>
            <a:endParaRPr lang="en-US" sz="5200" dirty="0">
              <a:solidFill>
                <a:srgbClr val="FF0000"/>
              </a:solidFill>
              <a:latin typeface="Arial" pitchFamily="34" charset="0"/>
            </a:endParaRPr>
          </a:p>
        </p:txBody>
      </p:sp>
      <p:sp>
        <p:nvSpPr>
          <p:cNvPr id="8" name="Rectangle 7"/>
          <p:cNvSpPr/>
          <p:nvPr/>
        </p:nvSpPr>
        <p:spPr>
          <a:xfrm>
            <a:off x="4267200" y="141419"/>
            <a:ext cx="35763201" cy="1230181"/>
          </a:xfrm>
          <a:prstGeom prst="rect">
            <a:avLst/>
          </a:prstGeom>
          <a:effectLst>
            <a:innerShdw blurRad="63500" dist="50800" dir="13500000">
              <a:prstClr val="black">
                <a:alpha val="50000"/>
              </a:prstClr>
            </a:innerShdw>
          </a:effectLst>
        </p:spPr>
        <p:txBody>
          <a:bodyPr wrap="square" lIns="166730" tIns="83362" rIns="166730" bIns="83362">
            <a:spAutoFit/>
          </a:bodyPr>
          <a:lstStyle/>
          <a:p>
            <a:pPr algn="ctr"/>
            <a:r>
              <a:rPr lang="en-US" sz="6900" b="1" dirty="0" smtClean="0">
                <a:solidFill>
                  <a:srgbClr val="0000FF"/>
                </a:solidFill>
              </a:rPr>
              <a:t>BFP FLOWCHART OF FIRE SAFETY EVALUATION CLEARANCE (FSEC)</a:t>
            </a:r>
            <a:endParaRPr lang="en-US" sz="6900" b="1" dirty="0">
              <a:solidFill>
                <a:srgbClr val="0000FF"/>
              </a:solidFill>
            </a:endParaRPr>
          </a:p>
        </p:txBody>
      </p:sp>
      <p:sp>
        <p:nvSpPr>
          <p:cNvPr id="9" name="TextBox 8"/>
          <p:cNvSpPr txBox="1"/>
          <p:nvPr/>
        </p:nvSpPr>
        <p:spPr>
          <a:xfrm>
            <a:off x="457200" y="30504825"/>
            <a:ext cx="37719000" cy="584775"/>
          </a:xfrm>
          <a:prstGeom prst="rect">
            <a:avLst/>
          </a:prstGeom>
          <a:noFill/>
        </p:spPr>
        <p:txBody>
          <a:bodyPr wrap="square" rtlCol="0">
            <a:spAutoFit/>
          </a:bodyPr>
          <a:lstStyle/>
          <a:p>
            <a:r>
              <a:rPr lang="en-US" sz="3200" i="1" dirty="0">
                <a:solidFill>
                  <a:srgbClr val="FF0000"/>
                </a:solidFill>
              </a:rPr>
              <a:t>*Subject to change as soon as memorandum of agreement for e-banking are forged with the Land Bank of the Philippines (Government Servicing Bank) and/or nearest Rural Banks. </a:t>
            </a:r>
          </a:p>
        </p:txBody>
      </p:sp>
      <p:sp>
        <p:nvSpPr>
          <p:cNvPr id="10" name="TextBox 9"/>
          <p:cNvSpPr txBox="1"/>
          <p:nvPr/>
        </p:nvSpPr>
        <p:spPr>
          <a:xfrm>
            <a:off x="762000" y="31089600"/>
            <a:ext cx="35737800" cy="1938992"/>
          </a:xfrm>
          <a:prstGeom prst="rect">
            <a:avLst/>
          </a:prstGeom>
          <a:noFill/>
        </p:spPr>
        <p:txBody>
          <a:bodyPr wrap="square" rtlCol="0">
            <a:spAutoFit/>
          </a:bodyPr>
          <a:lstStyle/>
          <a:p>
            <a:r>
              <a:rPr lang="en-US" sz="3200" b="1" dirty="0">
                <a:solidFill>
                  <a:srgbClr val="0000FF"/>
                </a:solidFill>
              </a:rPr>
              <a:t>LEGEND:</a:t>
            </a:r>
            <a:endParaRPr lang="en-US" sz="3200" dirty="0">
              <a:solidFill>
                <a:srgbClr val="0000FF"/>
              </a:solidFill>
            </a:endParaRPr>
          </a:p>
          <a:p>
            <a:r>
              <a:rPr lang="en-US" sz="2800" b="1" dirty="0" smtClean="0"/>
              <a:t>BFP- </a:t>
            </a:r>
            <a:r>
              <a:rPr lang="en-US" sz="2800" dirty="0"/>
              <a:t>Bureau of Fire Protection, </a:t>
            </a:r>
            <a:r>
              <a:rPr lang="en-US" sz="2800" b="1" dirty="0"/>
              <a:t>BO</a:t>
            </a:r>
            <a:r>
              <a:rPr lang="en-US" sz="2800" dirty="0"/>
              <a:t>- Building Official, </a:t>
            </a:r>
            <a:r>
              <a:rPr lang="en-US" sz="2800" b="1" dirty="0"/>
              <a:t>BP-</a:t>
            </a:r>
            <a:r>
              <a:rPr lang="en-US" sz="2800" dirty="0"/>
              <a:t> Building Plans, </a:t>
            </a:r>
            <a:r>
              <a:rPr lang="en-US" sz="2800" b="1" dirty="0"/>
              <a:t>BPE-</a:t>
            </a:r>
            <a:r>
              <a:rPr lang="en-US" sz="2800" dirty="0"/>
              <a:t> Building Plan Evaluator, </a:t>
            </a:r>
            <a:r>
              <a:rPr lang="en-US" sz="2800" b="1" dirty="0"/>
              <a:t>C/MFM- </a:t>
            </a:r>
            <a:r>
              <a:rPr lang="en-US" sz="2800" dirty="0"/>
              <a:t>City/Municipal Fire Marshal, </a:t>
            </a:r>
            <a:r>
              <a:rPr lang="en-US" sz="2800" b="1" dirty="0"/>
              <a:t>CRO-</a:t>
            </a:r>
            <a:r>
              <a:rPr lang="en-US" sz="2800" dirty="0"/>
              <a:t> Customer Relation Officer, </a:t>
            </a:r>
            <a:r>
              <a:rPr lang="en-US" sz="2800" b="1" dirty="0"/>
              <a:t>FSC-</a:t>
            </a:r>
            <a:r>
              <a:rPr lang="en-US" sz="2800" dirty="0"/>
              <a:t> Fire Safety Checklist, </a:t>
            </a:r>
            <a:r>
              <a:rPr lang="en-US" sz="2800" b="1" dirty="0"/>
              <a:t>FSEC-</a:t>
            </a:r>
            <a:r>
              <a:rPr lang="en-US" sz="2800" dirty="0"/>
              <a:t> Fire Safety Evaluation Clearance</a:t>
            </a:r>
            <a:r>
              <a:rPr lang="en-US" sz="2800" dirty="0" smtClean="0"/>
              <a:t>, </a:t>
            </a:r>
            <a:r>
              <a:rPr lang="en-US" sz="2800" b="1" dirty="0"/>
              <a:t>FCF- </a:t>
            </a:r>
            <a:r>
              <a:rPr lang="en-US" sz="2800" dirty="0"/>
              <a:t>Fire Code Fees, </a:t>
            </a:r>
            <a:r>
              <a:rPr lang="en-US" sz="2800" b="1" dirty="0"/>
              <a:t>FCFA</a:t>
            </a:r>
            <a:r>
              <a:rPr lang="en-US" sz="2800" dirty="0"/>
              <a:t>-Fire Code Fees Assessor, </a:t>
            </a:r>
            <a:r>
              <a:rPr lang="en-US" sz="2800" b="1" dirty="0"/>
              <a:t>C, FSES- </a:t>
            </a:r>
            <a:r>
              <a:rPr lang="en-US" sz="2800" dirty="0"/>
              <a:t>Chief,</a:t>
            </a:r>
            <a:r>
              <a:rPr lang="en-US" sz="2800" b="1" dirty="0"/>
              <a:t> </a:t>
            </a:r>
            <a:r>
              <a:rPr lang="en-US" sz="2800" dirty="0"/>
              <a:t>Fire Safety Enforcement Section, </a:t>
            </a:r>
            <a:r>
              <a:rPr lang="en-US" sz="2800" b="1" dirty="0"/>
              <a:t>GSB- </a:t>
            </a:r>
            <a:r>
              <a:rPr lang="en-US" sz="2800" dirty="0"/>
              <a:t>Government Servicing Bank,</a:t>
            </a:r>
            <a:r>
              <a:rPr lang="en-US" sz="2800" b="1" dirty="0"/>
              <a:t> LGU-</a:t>
            </a:r>
            <a:r>
              <a:rPr lang="en-US" sz="2800" dirty="0"/>
              <a:t> Local Government Unit, </a:t>
            </a:r>
            <a:r>
              <a:rPr lang="en-US" sz="2800" b="1" dirty="0"/>
              <a:t>OP-</a:t>
            </a:r>
            <a:r>
              <a:rPr lang="en-US" sz="2800" dirty="0"/>
              <a:t> Order of Payment, </a:t>
            </a:r>
            <a:r>
              <a:rPr lang="en-US" sz="2800" b="1" dirty="0"/>
              <a:t>OR- </a:t>
            </a:r>
            <a:r>
              <a:rPr lang="en-US" sz="2800" dirty="0"/>
              <a:t>Official Receipt  </a:t>
            </a:r>
          </a:p>
          <a:p>
            <a:endParaRPr lang="en-US" sz="3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90800" y="-304800"/>
            <a:ext cx="38938200" cy="1455337"/>
          </a:xfrm>
          <a:prstGeom prst="rect">
            <a:avLst/>
          </a:prstGeom>
          <a:effectLst>
            <a:innerShdw blurRad="63500" dist="50800" dir="13500000">
              <a:prstClr val="black">
                <a:alpha val="50000"/>
              </a:prstClr>
            </a:innerShdw>
          </a:effectLst>
        </p:spPr>
        <p:txBody>
          <a:bodyPr wrap="square" lIns="130622" tIns="65311" rIns="130622" bIns="65311">
            <a:spAutoFit/>
          </a:bodyPr>
          <a:lstStyle/>
          <a:p>
            <a:pPr algn="ctr"/>
            <a:r>
              <a:rPr lang="en-US" sz="6600" b="1" dirty="0" smtClean="0">
                <a:solidFill>
                  <a:srgbClr val="0000FF"/>
                </a:solidFill>
              </a:rPr>
              <a:t>BFP FLOWCHART OF FIRE SAFETY INSPECTION CERTIFICATE (FSIC</a:t>
            </a:r>
            <a:r>
              <a:rPr lang="en-US" b="1" dirty="0" smtClean="0">
                <a:solidFill>
                  <a:srgbClr val="0000FF"/>
                </a:solidFill>
              </a:rPr>
              <a:t>)</a:t>
            </a:r>
            <a:endParaRPr lang="en-US" b="1" dirty="0">
              <a:solidFill>
                <a:srgbClr val="0000FF"/>
              </a:solidFill>
            </a:endParaRPr>
          </a:p>
        </p:txBody>
      </p:sp>
      <p:sp>
        <p:nvSpPr>
          <p:cNvPr id="5" name="Rectangle 1"/>
          <p:cNvSpPr>
            <a:spLocks noChangeArrowheads="1"/>
          </p:cNvSpPr>
          <p:nvPr/>
        </p:nvSpPr>
        <p:spPr bwMode="auto">
          <a:xfrm>
            <a:off x="381000" y="762000"/>
            <a:ext cx="43129200"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FRONTLINE</a:t>
            </a:r>
            <a:r>
              <a:rPr kumimoji="0" lang="en-US" sz="2800" b="1" i="0" u="none" strike="noStrike" cap="none" normalizeH="0" dirty="0" smtClean="0">
                <a:ln>
                  <a:noFill/>
                </a:ln>
                <a:solidFill>
                  <a:schemeClr val="tx1"/>
                </a:solidFill>
                <a:effectLst/>
                <a:latin typeface="Arial" pitchFamily="34" charset="0"/>
                <a:ea typeface="Times New Roman" pitchFamily="18" charset="0"/>
                <a:cs typeface="Times New Roman" pitchFamily="18" charset="0"/>
              </a:rPr>
              <a:t> SERVICE : </a:t>
            </a:r>
            <a:r>
              <a:rPr kumimoji="0" lang="en-US" sz="2800" i="0" u="none" strike="noStrike" cap="none" normalizeH="0" dirty="0" smtClean="0">
                <a:ln>
                  <a:noFill/>
                </a:ln>
                <a:solidFill>
                  <a:schemeClr val="tx1"/>
                </a:solidFill>
                <a:effectLst/>
                <a:latin typeface="Arial" pitchFamily="34" charset="0"/>
                <a:ea typeface="Times New Roman" pitchFamily="18" charset="0"/>
                <a:cs typeface="Times New Roman" pitchFamily="18" charset="0"/>
              </a:rPr>
              <a:t>FIRE SAFETY INSPECTION CERTIFICATE (FSIC) FOR OCCUPANCY/BUSINESS PERMIT</a:t>
            </a:r>
          </a:p>
          <a:p>
            <a:pPr marL="0" marR="0" lvl="0" indent="0" algn="l" defTabSz="914400" rtl="0" eaLnBrk="1" fontAlgn="base" latinLnBrk="0" hangingPunct="1">
              <a:lnSpc>
                <a:spcPct val="100000"/>
              </a:lnSpc>
              <a:spcBef>
                <a:spcPct val="0"/>
              </a:spcBef>
              <a:spcAft>
                <a:spcPct val="0"/>
              </a:spcAft>
              <a:buClrTx/>
              <a:buSzTx/>
              <a:buFontTx/>
              <a:buNone/>
              <a:tabLst/>
            </a:pPr>
            <a:r>
              <a:rPr lang="en-US" sz="2800" b="1" baseline="0" dirty="0" smtClean="0">
                <a:latin typeface="Arial" pitchFamily="34" charset="0"/>
                <a:ea typeface="Times New Roman" pitchFamily="18" charset="0"/>
                <a:cs typeface="Times New Roman" pitchFamily="18" charset="0"/>
              </a:rPr>
              <a:t>CLIENTS:</a:t>
            </a:r>
            <a:r>
              <a:rPr lang="en-US" sz="2800" b="1" dirty="0" smtClean="0">
                <a:latin typeface="Arial" pitchFamily="34" charset="0"/>
                <a:ea typeface="Times New Roman" pitchFamily="18" charset="0"/>
                <a:cs typeface="Times New Roman" pitchFamily="18" charset="0"/>
              </a:rPr>
              <a:t> </a:t>
            </a:r>
            <a:r>
              <a:rPr lang="en-US" sz="2800" dirty="0" smtClean="0">
                <a:latin typeface="Arial" pitchFamily="34" charset="0"/>
                <a:ea typeface="Times New Roman" pitchFamily="18" charset="0"/>
                <a:cs typeface="Times New Roman" pitchFamily="18" charset="0"/>
              </a:rPr>
              <a:t>ALL BUSINESS OWNERS/BUILDING OWNERS (EXCEPT SINGLE FAMILY DWELLINGS) INVESTORS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REQUIREMENTS</a:t>
            </a:r>
            <a:r>
              <a:rPr kumimoji="0" lang="en-US" sz="280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a:t>
            </a:r>
            <a:r>
              <a:rPr kumimoji="0" lang="en-US" sz="28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 1</a:t>
            </a:r>
            <a:r>
              <a:rPr kumimoji="0" lang="en-US" sz="280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 </a:t>
            </a:r>
            <a:r>
              <a:rPr kumimoji="0" lang="en-US" sz="28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ENDORSEMENT FROM THE BUILDING OFFICIAL (BO)/ BUSINESS PERMIT LICENSING OFFICE (BPLO) </a:t>
            </a:r>
          </a:p>
          <a:p>
            <a:pPr marL="0" marR="0" lvl="0" indent="0" algn="l" defTabSz="914400" rtl="0" eaLnBrk="1" fontAlgn="base" latinLnBrk="0" hangingPunct="1">
              <a:lnSpc>
                <a:spcPct val="100000"/>
              </a:lnSpc>
              <a:spcBef>
                <a:spcPct val="0"/>
              </a:spcBef>
              <a:spcAft>
                <a:spcPct val="0"/>
              </a:spcAft>
              <a:buClrTx/>
              <a:buSzTx/>
              <a:buFontTx/>
              <a:buNone/>
              <a:tabLst/>
            </a:pPr>
            <a:r>
              <a:rPr lang="en-US" sz="2800" b="1" dirty="0">
                <a:latin typeface="Arial" pitchFamily="34" charset="0"/>
                <a:cs typeface="Times New Roman" pitchFamily="18" charset="0"/>
              </a:rPr>
              <a:t>	</a:t>
            </a:r>
            <a:r>
              <a:rPr lang="en-US" sz="2800" b="1" dirty="0" smtClean="0">
                <a:latin typeface="Arial" pitchFamily="34" charset="0"/>
                <a:cs typeface="Times New Roman" pitchFamily="18" charset="0"/>
              </a:rPr>
              <a:t>		   2. PHOTOCOPY OF BUILDING PERMIT AND ASSESSMENT OF OCCUPANCY PERMIT FEE/ASSESSMENT OF BUSINESS PERMIT FEE/BPLO ASSESSMENT/TAX BILL FOR </a:t>
            </a:r>
          </a:p>
          <a:p>
            <a:pPr marL="0" marR="0" lvl="0" indent="0" algn="l" defTabSz="914400" rtl="0" eaLnBrk="1" fontAlgn="base" latinLnBrk="0" hangingPunct="1">
              <a:lnSpc>
                <a:spcPct val="100000"/>
              </a:lnSpc>
              <a:spcBef>
                <a:spcPct val="0"/>
              </a:spcBef>
              <a:spcAft>
                <a:spcPct val="0"/>
              </a:spcAft>
              <a:buClrTx/>
              <a:buSzTx/>
              <a:buFontTx/>
              <a:buNone/>
              <a:tabLst/>
            </a:pPr>
            <a:r>
              <a:rPr lang="en-US" sz="2800" b="1" dirty="0">
                <a:latin typeface="Arial" pitchFamily="34" charset="0"/>
                <a:cs typeface="Times New Roman" pitchFamily="18" charset="0"/>
              </a:rPr>
              <a:t>	</a:t>
            </a:r>
            <a:r>
              <a:rPr lang="en-US" sz="2800" b="1" dirty="0" smtClean="0">
                <a:latin typeface="Arial" pitchFamily="34" charset="0"/>
                <a:cs typeface="Times New Roman" pitchFamily="18" charset="0"/>
              </a:rPr>
              <a:t>		       BUSINESS PERMIT AS THE CASE MAYBE</a:t>
            </a:r>
          </a:p>
          <a:p>
            <a:pPr lvl="0" defTabSz="914400" fontAlgn="base">
              <a:spcBef>
                <a:spcPct val="0"/>
              </a:spcBef>
              <a:spcAft>
                <a:spcPct val="0"/>
              </a:spcAft>
            </a:pPr>
            <a:r>
              <a:rPr kumimoji="0" lang="en-US" sz="2800" b="1" i="0" u="none" strike="noStrike" cap="none" normalizeH="0" baseline="0" dirty="0">
                <a:ln>
                  <a:noFill/>
                </a:ln>
                <a:solidFill>
                  <a:schemeClr val="tx1"/>
                </a:solidFill>
                <a:effectLst/>
                <a:latin typeface="Arial" pitchFamily="34" charset="0"/>
                <a:cs typeface="Times New Roman" pitchFamily="18" charset="0"/>
              </a:rPr>
              <a:t>	</a:t>
            </a:r>
            <a:r>
              <a:rPr kumimoji="0" lang="en-US" sz="2800" b="1" i="0" u="none" strike="noStrike" cap="none" normalizeH="0" baseline="0" dirty="0" smtClean="0">
                <a:ln>
                  <a:noFill/>
                </a:ln>
                <a:solidFill>
                  <a:schemeClr val="tx1"/>
                </a:solidFill>
                <a:effectLst/>
                <a:latin typeface="Arial" pitchFamily="34" charset="0"/>
                <a:cs typeface="Times New Roman" pitchFamily="18" charset="0"/>
              </a:rPr>
              <a:t>		</a:t>
            </a:r>
            <a:r>
              <a:rPr kumimoji="0" lang="en-US" sz="2800" b="1" i="0" u="none" strike="noStrike" cap="none" normalizeH="0" dirty="0" smtClean="0">
                <a:ln>
                  <a:noFill/>
                </a:ln>
                <a:solidFill>
                  <a:schemeClr val="tx1"/>
                </a:solidFill>
                <a:effectLst/>
                <a:latin typeface="Arial" pitchFamily="34" charset="0"/>
                <a:cs typeface="Times New Roman" pitchFamily="18" charset="0"/>
              </a:rPr>
              <a:t>   </a:t>
            </a:r>
            <a:r>
              <a:rPr kumimoji="0" lang="en-US" sz="2800" b="1" i="0" u="none" strike="noStrike" cap="none" normalizeH="0" baseline="0" dirty="0" smtClean="0">
                <a:ln>
                  <a:noFill/>
                </a:ln>
                <a:solidFill>
                  <a:schemeClr val="tx1"/>
                </a:solidFill>
                <a:effectLst/>
                <a:latin typeface="Arial" pitchFamily="34" charset="0"/>
                <a:cs typeface="Times New Roman" pitchFamily="18" charset="0"/>
              </a:rPr>
              <a:t>3. </a:t>
            </a:r>
            <a:r>
              <a:rPr kumimoji="0" lang="en-US" sz="28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COPY OF FIRE INSURANCE POLICY (IF ANY</a:t>
            </a:r>
            <a:endParaRPr kumimoji="0" lang="en-US" sz="2800" b="1"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	</a:t>
            </a:r>
            <a:r>
              <a:rPr kumimoji="0" lang="en-US" sz="2800" b="1" i="0" u="none" strike="noStrike" cap="none" normalizeH="0" dirty="0" smtClean="0">
                <a:ln>
                  <a:noFill/>
                </a:ln>
                <a:solidFill>
                  <a:schemeClr val="tx1"/>
                </a:solidFill>
                <a:effectLst/>
                <a:latin typeface="Arial" pitchFamily="34" charset="0"/>
                <a:ea typeface="Times New Roman" pitchFamily="18" charset="0"/>
                <a:cs typeface="Times New Roman" pitchFamily="18" charset="0"/>
              </a:rPr>
              <a:t>   </a:t>
            </a:r>
            <a:r>
              <a:rPr kumimoji="0" lang="en-US" sz="28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         	   4. </a:t>
            </a:r>
            <a:r>
              <a:rPr lang="en-US" sz="2800" b="1" dirty="0" smtClean="0">
                <a:latin typeface="Arial" pitchFamily="34" charset="0"/>
                <a:ea typeface="Times New Roman" pitchFamily="18" charset="0"/>
                <a:cs typeface="Times New Roman" pitchFamily="18" charset="0"/>
              </a:rPr>
              <a:t>COPY OF LATEST FIRE SAFETY INSPECTION CERTIFICATE IMMEDIATELY PRECEDING THIS APPLICATION (IF ANY)</a:t>
            </a:r>
            <a:endParaRPr kumimoji="0" lang="en-US" sz="2800" b="1"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                               5.</a:t>
            </a:r>
            <a:r>
              <a:rPr kumimoji="0" lang="en-US" sz="2800" b="1" i="0" u="none" strike="noStrike" cap="none" normalizeH="0" dirty="0" smtClean="0">
                <a:ln>
                  <a:noFill/>
                </a:ln>
                <a:solidFill>
                  <a:schemeClr val="tx1"/>
                </a:solidFill>
                <a:effectLst/>
                <a:latin typeface="Arial" pitchFamily="34" charset="0"/>
                <a:ea typeface="Times New Roman" pitchFamily="18" charset="0"/>
                <a:cs typeface="Times New Roman" pitchFamily="18" charset="0"/>
              </a:rPr>
              <a:t> THREE (3) SETS OF FIRE AND LIFE SAFETY ASSESSMENT REPORT-</a:t>
            </a:r>
            <a:r>
              <a:rPr lang="en-US" sz="2800" b="1" dirty="0" smtClean="0">
                <a:latin typeface="Arial" pitchFamily="34" charset="0"/>
                <a:ea typeface="Times New Roman" pitchFamily="18" charset="0"/>
                <a:cs typeface="Times New Roman" pitchFamily="18" charset="0"/>
              </a:rPr>
              <a:t>2</a:t>
            </a:r>
            <a:r>
              <a:rPr kumimoji="0" lang="en-US" sz="2800" b="1" i="0" u="none" strike="noStrike" cap="none" normalizeH="0" dirty="0" smtClean="0">
                <a:ln>
                  <a:noFill/>
                </a:ln>
                <a:solidFill>
                  <a:schemeClr val="tx1"/>
                </a:solidFill>
                <a:effectLst/>
                <a:latin typeface="Arial" pitchFamily="34" charset="0"/>
                <a:ea typeface="Times New Roman" pitchFamily="18" charset="0"/>
                <a:cs typeface="Times New Roman" pitchFamily="18" charset="0"/>
              </a:rPr>
              <a:t> – (</a:t>
            </a:r>
            <a:r>
              <a:rPr lang="en-US" sz="2800" b="1" dirty="0" smtClean="0">
                <a:latin typeface="Arial" pitchFamily="34" charset="0"/>
                <a:ea typeface="Times New Roman" pitchFamily="18" charset="0"/>
                <a:cs typeface="Times New Roman" pitchFamily="18" charset="0"/>
              </a:rPr>
              <a:t>FALLAR 2)</a:t>
            </a:r>
            <a:r>
              <a:rPr kumimoji="0" lang="en-US" sz="2800" b="1" i="0" u="none" strike="noStrike" cap="none" normalizeH="0" dirty="0" smtClean="0">
                <a:ln>
                  <a:noFill/>
                </a:ln>
                <a:solidFill>
                  <a:schemeClr val="tx1"/>
                </a:solidFill>
                <a:effectLst/>
                <a:latin typeface="Arial" pitchFamily="34" charset="0"/>
                <a:ea typeface="Times New Roman" pitchFamily="18" charset="0"/>
                <a:cs typeface="Times New Roman" pitchFamily="18" charset="0"/>
              </a:rPr>
              <a:t> FOR OCCUPANCY PERMIT OR FALLAR-3 FOR BUSINESS PERMIT ( FOR OCCUPANCY OF AT LEAST</a:t>
            </a:r>
          </a:p>
          <a:p>
            <a:pPr marL="0" marR="0" lvl="0" indent="0" algn="l" defTabSz="914400" rtl="0" eaLnBrk="0" fontAlgn="base" latinLnBrk="0" hangingPunct="0">
              <a:lnSpc>
                <a:spcPct val="100000"/>
              </a:lnSpc>
              <a:spcBef>
                <a:spcPct val="0"/>
              </a:spcBef>
              <a:spcAft>
                <a:spcPct val="0"/>
              </a:spcAft>
              <a:buClrTx/>
              <a:buSzTx/>
              <a:buFontTx/>
              <a:buNone/>
              <a:tabLst/>
            </a:pPr>
            <a:r>
              <a:rPr lang="en-US" sz="2800" b="1" dirty="0">
                <a:latin typeface="Arial" pitchFamily="34" charset="0"/>
                <a:ea typeface="Times New Roman" pitchFamily="18" charset="0"/>
                <a:cs typeface="Times New Roman" pitchFamily="18" charset="0"/>
              </a:rPr>
              <a:t>	</a:t>
            </a:r>
            <a:r>
              <a:rPr lang="en-US" sz="2800" b="1" dirty="0" smtClean="0">
                <a:latin typeface="Arial" pitchFamily="34" charset="0"/>
                <a:ea typeface="Times New Roman" pitchFamily="18" charset="0"/>
                <a:cs typeface="Times New Roman" pitchFamily="18" charset="0"/>
              </a:rPr>
              <a:t>	</a:t>
            </a:r>
            <a:r>
              <a:rPr lang="en-US" sz="2800" b="1" dirty="0">
                <a:latin typeface="Arial" pitchFamily="34" charset="0"/>
                <a:ea typeface="Times New Roman" pitchFamily="18" charset="0"/>
                <a:cs typeface="Times New Roman" pitchFamily="18" charset="0"/>
              </a:rPr>
              <a:t>	</a:t>
            </a:r>
            <a:r>
              <a:rPr lang="en-US" sz="2800" b="1" dirty="0" smtClean="0">
                <a:latin typeface="Arial" pitchFamily="34" charset="0"/>
                <a:ea typeface="Times New Roman" pitchFamily="18" charset="0"/>
                <a:cs typeface="Times New Roman" pitchFamily="18" charset="0"/>
              </a:rPr>
              <a:t>    </a:t>
            </a:r>
            <a:r>
              <a:rPr kumimoji="0" lang="en-US" sz="2800" b="1" i="0" u="none" strike="noStrike" cap="none" normalizeH="0" dirty="0" smtClean="0">
                <a:ln>
                  <a:noFill/>
                </a:ln>
                <a:solidFill>
                  <a:schemeClr val="tx1"/>
                </a:solidFill>
                <a:effectLst/>
                <a:latin typeface="Arial" pitchFamily="34" charset="0"/>
                <a:ea typeface="Times New Roman" pitchFamily="18" charset="0"/>
                <a:cs typeface="Times New Roman" pitchFamily="18" charset="0"/>
              </a:rPr>
              <a:t>    50 PERSONS)</a:t>
            </a:r>
          </a:p>
          <a:p>
            <a:pPr marL="0" marR="0" lvl="0" indent="0" algn="l" defTabSz="914400" rtl="0" eaLnBrk="0" fontAlgn="base" latinLnBrk="0" hangingPunct="0">
              <a:lnSpc>
                <a:spcPct val="100000"/>
              </a:lnSpc>
              <a:spcBef>
                <a:spcPct val="0"/>
              </a:spcBef>
              <a:spcAft>
                <a:spcPct val="0"/>
              </a:spcAft>
              <a:buClrTx/>
              <a:buSzTx/>
              <a:buFontTx/>
              <a:buNone/>
              <a:tabLst/>
            </a:pPr>
            <a:r>
              <a:rPr lang="en-US" sz="2800" b="1" dirty="0" smtClean="0">
                <a:latin typeface="Arial" pitchFamily="34" charset="0"/>
                <a:cs typeface="Times New Roman" pitchFamily="18" charset="0"/>
              </a:rPr>
              <a:t>SCHEDULE OF ACTIVITY</a:t>
            </a:r>
            <a:r>
              <a:rPr kumimoji="0" lang="en-US" sz="2800" b="0" i="0" u="none" strike="noStrike" cap="none" normalizeH="0" dirty="0" smtClean="0">
                <a:ln>
                  <a:noFill/>
                </a:ln>
                <a:solidFill>
                  <a:schemeClr val="tx1"/>
                </a:solidFill>
                <a:effectLst/>
                <a:latin typeface="Arial" pitchFamily="34" charset="0"/>
                <a:cs typeface="Times New Roman" pitchFamily="18" charset="0"/>
              </a:rPr>
              <a:t>: MONDAY TO FRIDAY, 8:00 TO 5: 00 PM</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dirty="0" smtClean="0">
                <a:ln>
                  <a:noFill/>
                </a:ln>
                <a:solidFill>
                  <a:schemeClr val="tx1"/>
                </a:solidFill>
                <a:effectLst/>
                <a:latin typeface="Arial" pitchFamily="34" charset="0"/>
                <a:cs typeface="Times New Roman" pitchFamily="18" charset="0"/>
              </a:rPr>
              <a:t>FEES:</a:t>
            </a:r>
            <a:r>
              <a:rPr kumimoji="0" lang="en-US" sz="2800" b="0" i="0" u="none" strike="noStrike" cap="none" normalizeH="0" dirty="0" smtClean="0">
                <a:ln>
                  <a:noFill/>
                </a:ln>
                <a:solidFill>
                  <a:schemeClr val="tx1"/>
                </a:solidFill>
                <a:effectLst/>
                <a:latin typeface="Arial" pitchFamily="34" charset="0"/>
                <a:cs typeface="Times New Roman" pitchFamily="18" charset="0"/>
              </a:rPr>
              <a:t> TEN (10%) PERCENT OF ALL FESS CHARGED BY THE BUILDING OFFICIAL OR BY THE LOCAL GOVERNMENT UNIT OR BY OTHER GOVERNMENT AGENCIES CONCERNED IN GRANTING PERTINENT PERMITS OR LICEN</a:t>
            </a:r>
            <a:r>
              <a:rPr kumimoji="0" lang="en-US" sz="2400" b="0" i="0" u="none" strike="noStrike" cap="none" normalizeH="0" dirty="0" smtClean="0">
                <a:ln>
                  <a:noFill/>
                </a:ln>
                <a:solidFill>
                  <a:schemeClr val="tx1"/>
                </a:solidFill>
                <a:effectLst/>
                <a:latin typeface="Arial" pitchFamily="34" charset="0"/>
                <a:cs typeface="Times New Roman" pitchFamily="18" charset="0"/>
              </a:rPr>
              <a:t>SES.</a:t>
            </a:r>
            <a:endParaRPr kumimoji="0" lang="en-US" sz="2400" b="0" i="0" u="none" strike="noStrike" cap="none" normalizeH="0" baseline="0" dirty="0" smtClean="0">
              <a:ln>
                <a:noFill/>
              </a:ln>
              <a:solidFill>
                <a:schemeClr val="tx1"/>
              </a:solidFill>
              <a:effectLst/>
              <a:latin typeface="Arial" pitchFamily="34" charset="0"/>
            </a:endParaRPr>
          </a:p>
        </p:txBody>
      </p:sp>
      <p:sp>
        <p:nvSpPr>
          <p:cNvPr id="6" name="Rectangle 4"/>
          <p:cNvSpPr>
            <a:spLocks noChangeArrowheads="1"/>
          </p:cNvSpPr>
          <p:nvPr/>
        </p:nvSpPr>
        <p:spPr bwMode="auto">
          <a:xfrm>
            <a:off x="14478000" y="5486400"/>
            <a:ext cx="16916400" cy="747451"/>
          </a:xfrm>
          <a:prstGeom prst="rect">
            <a:avLst/>
          </a:prstGeom>
          <a:noFill/>
          <a:ln w="9525">
            <a:noFill/>
            <a:miter lim="800000"/>
            <a:headEnd/>
            <a:tailEnd/>
          </a:ln>
          <a:effectLst/>
        </p:spPr>
        <p:txBody>
          <a:bodyPr vert="horz" wrap="square" lIns="130622" tIns="65311" rIns="130622" bIns="65311" numCol="1" anchor="ctr" anchorCtr="0" compatLnSpc="1">
            <a:prstTxWarp prst="textNoShape">
              <a:avLst/>
            </a:prstTxWarp>
            <a:spAutoFit/>
          </a:bodyPr>
          <a:lstStyle/>
          <a:p>
            <a:pPr algn="ctr" defTabSz="1306220" fontAlgn="base">
              <a:spcBef>
                <a:spcPct val="0"/>
              </a:spcBef>
              <a:spcAft>
                <a:spcPct val="0"/>
              </a:spcAft>
            </a:pPr>
            <a:r>
              <a:rPr lang="en-US" sz="4000" b="1" dirty="0">
                <a:solidFill>
                  <a:srgbClr val="FF0000"/>
                </a:solidFill>
                <a:latin typeface="Arial" pitchFamily="34" charset="0"/>
                <a:ea typeface="Times New Roman" pitchFamily="18" charset="0"/>
              </a:rPr>
              <a:t>HOW TO AVAIL THE </a:t>
            </a:r>
            <a:r>
              <a:rPr lang="en-US" sz="4000" b="1" dirty="0" smtClean="0">
                <a:solidFill>
                  <a:srgbClr val="FF0000"/>
                </a:solidFill>
                <a:latin typeface="Arial" pitchFamily="34" charset="0"/>
                <a:ea typeface="Times New Roman" pitchFamily="18" charset="0"/>
              </a:rPr>
              <a:t>SERVICE</a:t>
            </a:r>
            <a:endParaRPr lang="en-US" sz="4000" b="1" dirty="0">
              <a:solidFill>
                <a:srgbClr val="FF0000"/>
              </a:solidFill>
              <a:latin typeface="Arial" pitchFamily="34" charset="0"/>
            </a:endParaRPr>
          </a:p>
        </p:txBody>
      </p:sp>
      <p:graphicFrame>
        <p:nvGraphicFramePr>
          <p:cNvPr id="7" name="Table 6"/>
          <p:cNvGraphicFramePr>
            <a:graphicFrameLocks noGrp="1"/>
          </p:cNvGraphicFramePr>
          <p:nvPr/>
        </p:nvGraphicFramePr>
        <p:xfrm>
          <a:off x="228600" y="5715000"/>
          <a:ext cx="43510200" cy="27252168"/>
        </p:xfrm>
        <a:graphic>
          <a:graphicData uri="http://schemas.openxmlformats.org/drawingml/2006/table">
            <a:tbl>
              <a:tblPr firstRow="1" bandRow="1">
                <a:effectLst>
                  <a:innerShdw blurRad="63500" dist="50800" dir="16200000">
                    <a:prstClr val="black">
                      <a:alpha val="50000"/>
                    </a:prstClr>
                  </a:innerShdw>
                </a:effectLst>
                <a:tableStyleId>{5C22544A-7EE6-4342-B048-85BDC9FD1C3A}</a:tableStyleId>
              </a:tblPr>
              <a:tblGrid>
                <a:gridCol w="2286000"/>
                <a:gridCol w="9982200"/>
                <a:gridCol w="14325600"/>
                <a:gridCol w="6019800"/>
                <a:gridCol w="5562600"/>
                <a:gridCol w="5334000"/>
              </a:tblGrid>
              <a:tr h="152400">
                <a:tc>
                  <a:txBody>
                    <a:bodyPr/>
                    <a:lstStyle/>
                    <a:p>
                      <a:r>
                        <a:rPr lang="en-US" sz="5700" dirty="0" smtClean="0"/>
                        <a:t>STEPS</a:t>
                      </a:r>
                      <a:endParaRPr lang="en-US" sz="57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4400" b="1" kern="1200" dirty="0" smtClean="0">
                          <a:solidFill>
                            <a:schemeClr val="lt1"/>
                          </a:solidFill>
                          <a:latin typeface="+mn-lt"/>
                          <a:ea typeface="+mn-ea"/>
                          <a:cs typeface="+mn-cs"/>
                        </a:rPr>
                        <a:t>APPLICANT</a:t>
                      </a:r>
                      <a:endParaRPr lang="en-US" sz="4400" b="1" dirty="0"/>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4400" b="1" kern="1200" dirty="0" smtClean="0">
                          <a:solidFill>
                            <a:schemeClr val="lt1"/>
                          </a:solidFill>
                          <a:latin typeface="+mn-lt"/>
                          <a:ea typeface="+mn-ea"/>
                          <a:cs typeface="+mn-cs"/>
                        </a:rPr>
                        <a:t>AGENCY ACTION</a:t>
                      </a:r>
                      <a:endParaRPr lang="en-US" sz="4400" dirty="0"/>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b="1" kern="1200" dirty="0" smtClean="0">
                          <a:solidFill>
                            <a:schemeClr val="lt1"/>
                          </a:solidFill>
                          <a:latin typeface="+mn-lt"/>
                          <a:ea typeface="+mn-ea"/>
                          <a:cs typeface="+mn-cs"/>
                        </a:rPr>
                        <a:t>OFFICE/ PERSON RESPONSIBLE</a:t>
                      </a:r>
                      <a:endParaRPr lang="en-US" sz="3600" dirty="0"/>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b="1" kern="1200" dirty="0" smtClean="0">
                          <a:solidFill>
                            <a:schemeClr val="lt1"/>
                          </a:solidFill>
                          <a:latin typeface="+mn-lt"/>
                          <a:ea typeface="+mn-ea"/>
                          <a:cs typeface="+mn-cs"/>
                        </a:rPr>
                        <a:t>LOCATION OF OFFICE</a:t>
                      </a:r>
                      <a:endParaRPr lang="en-US" sz="3600" dirty="0"/>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b="1" kern="1200" dirty="0" smtClean="0">
                          <a:solidFill>
                            <a:schemeClr val="lt1"/>
                          </a:solidFill>
                          <a:latin typeface="+mn-lt"/>
                          <a:ea typeface="+mn-ea"/>
                          <a:cs typeface="+mn-cs"/>
                        </a:rPr>
                        <a:t>DURATION OF ACTIVITY</a:t>
                      </a:r>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86439">
                <a:tc>
                  <a:txBody>
                    <a:bodyPr/>
                    <a:lstStyle/>
                    <a:p>
                      <a:r>
                        <a:rPr lang="en-US" sz="3600" dirty="0" smtClean="0"/>
                        <a:t>1</a:t>
                      </a:r>
                      <a:endParaRPr lang="en-US" sz="3600" dirty="0"/>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3600" kern="1200" dirty="0" smtClean="0">
                          <a:solidFill>
                            <a:schemeClr val="dk1"/>
                          </a:solidFill>
                          <a:latin typeface="+mn-lt"/>
                          <a:ea typeface="+mn-ea"/>
                          <a:cs typeface="+mn-cs"/>
                        </a:rPr>
                        <a:t>Secure FSIC Application Form with the list of complete requirements from Customer Relation Officer (CRO) </a:t>
                      </a:r>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2">
                  <a:txBody>
                    <a:bodyPr/>
                    <a:lstStyle/>
                    <a:p>
                      <a:pPr algn="ctr"/>
                      <a:r>
                        <a:rPr lang="en-US" sz="3600" kern="1200" dirty="0" smtClean="0">
                          <a:solidFill>
                            <a:schemeClr val="dk1"/>
                          </a:solidFill>
                          <a:latin typeface="+mn-lt"/>
                          <a:ea typeface="+mn-ea"/>
                          <a:cs typeface="+mn-cs"/>
                        </a:rPr>
                        <a:t>Customer Relation Officer (CRO)</a:t>
                      </a:r>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3600" kern="1200" dirty="0" smtClean="0">
                          <a:solidFill>
                            <a:schemeClr val="dk1"/>
                          </a:solidFill>
                          <a:latin typeface="+mn-lt"/>
                          <a:ea typeface="+mn-ea"/>
                          <a:cs typeface="+mn-cs"/>
                        </a:rPr>
                        <a:t>Local BFP Office (Information Desk)</a:t>
                      </a:r>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3600" dirty="0" smtClean="0"/>
                        <a:t>Five</a:t>
                      </a:r>
                      <a:r>
                        <a:rPr lang="en-US" sz="3600" baseline="0" dirty="0" smtClean="0"/>
                        <a:t> (5) </a:t>
                      </a:r>
                      <a:r>
                        <a:rPr lang="en-US" sz="3600" baseline="0" dirty="0" err="1" smtClean="0"/>
                        <a:t>Mins</a:t>
                      </a:r>
                      <a:r>
                        <a:rPr lang="en-US" sz="3600" baseline="0" dirty="0" smtClean="0"/>
                        <a:t>. Max.</a:t>
                      </a:r>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1045568">
                <a:tc>
                  <a:txBody>
                    <a:bodyPr/>
                    <a:lstStyle/>
                    <a:p>
                      <a:r>
                        <a:rPr lang="en-US" sz="3600" dirty="0" smtClean="0"/>
                        <a:t>2</a:t>
                      </a:r>
                      <a:endParaRPr lang="en-US" sz="3600" dirty="0"/>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indent="0" algn="ctr" defTabSz="4389120" rtl="0" eaLnBrk="1" fontAlgn="auto" latinLnBrk="0" hangingPunct="1">
                        <a:lnSpc>
                          <a:spcPct val="100000"/>
                        </a:lnSpc>
                        <a:spcBef>
                          <a:spcPts val="0"/>
                        </a:spcBef>
                        <a:spcAft>
                          <a:spcPts val="0"/>
                        </a:spcAft>
                        <a:buClrTx/>
                        <a:buSzTx/>
                        <a:buFontTx/>
                        <a:buNone/>
                        <a:tabLst/>
                        <a:defRPr/>
                      </a:pPr>
                      <a:endParaRPr lang="en-US" sz="3600" dirty="0" smtClean="0"/>
                    </a:p>
                    <a:p>
                      <a:pPr algn="ctr"/>
                      <a:r>
                        <a:rPr lang="en-US" sz="3600" kern="1200" dirty="0" smtClean="0">
                          <a:solidFill>
                            <a:schemeClr val="dk1"/>
                          </a:solidFill>
                          <a:latin typeface="+mn-lt"/>
                          <a:ea typeface="+mn-ea"/>
                          <a:cs typeface="+mn-cs"/>
                        </a:rPr>
                        <a:t>Submit</a:t>
                      </a:r>
                      <a:r>
                        <a:rPr lang="en-US" sz="3600" kern="1200" baseline="0" dirty="0" smtClean="0">
                          <a:solidFill>
                            <a:schemeClr val="dk1"/>
                          </a:solidFill>
                          <a:latin typeface="+mn-lt"/>
                          <a:ea typeface="+mn-ea"/>
                          <a:cs typeface="+mn-cs"/>
                        </a:rPr>
                        <a:t> duly accomplished application form with complete requirements to the Customer </a:t>
                      </a:r>
                      <a:r>
                        <a:rPr lang="en-US" sz="3600" kern="1200" baseline="0" smtClean="0">
                          <a:solidFill>
                            <a:schemeClr val="dk1"/>
                          </a:solidFill>
                          <a:latin typeface="+mn-lt"/>
                          <a:ea typeface="+mn-ea"/>
                          <a:cs typeface="+mn-cs"/>
                        </a:rPr>
                        <a:t>Relations Officer</a:t>
                      </a:r>
                      <a:endParaRPr lang="en-US" sz="3600" dirty="0"/>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3600" kern="1200" dirty="0" smtClean="0">
                          <a:solidFill>
                            <a:schemeClr val="dk1"/>
                          </a:solidFill>
                          <a:latin typeface="+mn-lt"/>
                          <a:ea typeface="+mn-ea"/>
                          <a:cs typeface="+mn-cs"/>
                        </a:rPr>
                        <a:t>Check application form and requirements submitted and endorsed to Fire Code Fees Assessor (FCFA)</a:t>
                      </a:r>
                      <a:endParaRPr lang="en-US" sz="3600" dirty="0"/>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pPr algn="ctr"/>
                      <a:endParaRPr lang="en-US" sz="4000" dirty="0"/>
                    </a:p>
                  </a:txBody>
                  <a:tcPr marL="137160" marR="137160" marT="60960" marB="60960" anchor="ctr">
                    <a:solidFill>
                      <a:schemeClr val="bg2">
                        <a:lumMod val="75000"/>
                      </a:schemeClr>
                    </a:solidFill>
                  </a:tcPr>
                </a:tc>
                <a:tc rowSpan="3">
                  <a:txBody>
                    <a:bodyPr/>
                    <a:lstStyle/>
                    <a:p>
                      <a:pPr algn="ctr"/>
                      <a:r>
                        <a:rPr lang="en-US" sz="3600" kern="1200" dirty="0" smtClean="0">
                          <a:solidFill>
                            <a:schemeClr val="dk1"/>
                          </a:solidFill>
                          <a:latin typeface="+mn-lt"/>
                          <a:ea typeface="+mn-ea"/>
                          <a:cs typeface="+mn-cs"/>
                        </a:rPr>
                        <a:t>Local BFP Office</a:t>
                      </a:r>
                    </a:p>
                    <a:p>
                      <a:pPr algn="ctr"/>
                      <a:r>
                        <a:rPr lang="en-US" sz="3600" kern="1200" dirty="0" smtClean="0">
                          <a:solidFill>
                            <a:schemeClr val="dk1"/>
                          </a:solidFill>
                          <a:latin typeface="+mn-lt"/>
                          <a:ea typeface="+mn-ea"/>
                          <a:cs typeface="+mn-cs"/>
                        </a:rPr>
                        <a:t>(To be marked/identified)</a:t>
                      </a:r>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2">
                  <a:txBody>
                    <a:bodyPr/>
                    <a:lstStyle/>
                    <a:p>
                      <a:pPr algn="ctr"/>
                      <a:r>
                        <a:rPr lang="en-US" sz="3600" dirty="0" smtClean="0"/>
                        <a:t>Ten (10) </a:t>
                      </a:r>
                      <a:r>
                        <a:rPr lang="en-US" sz="3600" dirty="0" err="1" smtClean="0"/>
                        <a:t>Mins</a:t>
                      </a:r>
                      <a:r>
                        <a:rPr lang="en-US" sz="3600" dirty="0" smtClean="0"/>
                        <a:t>. Max.</a:t>
                      </a:r>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225339">
                <a:tc rowSpan="2">
                  <a:txBody>
                    <a:bodyPr/>
                    <a:lstStyle/>
                    <a:p>
                      <a:r>
                        <a:rPr lang="en-US" sz="3600" dirty="0" smtClean="0"/>
                        <a:t>3</a:t>
                      </a:r>
                      <a:endParaRPr lang="en-US" sz="3600" dirty="0"/>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2">
                  <a:txBody>
                    <a:bodyPr/>
                    <a:lstStyle/>
                    <a:p>
                      <a:pPr algn="ctr"/>
                      <a:r>
                        <a:rPr lang="en-US" sz="3600" dirty="0" smtClean="0"/>
                        <a:t>Wait</a:t>
                      </a:r>
                      <a:r>
                        <a:rPr lang="en-US" sz="3600" baseline="0" dirty="0" smtClean="0"/>
                        <a:t> for the Release of Order of Payment (OP)</a:t>
                      </a:r>
                      <a:endParaRPr lang="en-US" sz="3600" dirty="0"/>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2">
                  <a:txBody>
                    <a:bodyPr/>
                    <a:lstStyle/>
                    <a:p>
                      <a:pPr marL="0" marR="0" indent="0" algn="ctr" defTabSz="4389120" rtl="0" eaLnBrk="1" fontAlgn="auto" latinLnBrk="0" hangingPunct="1">
                        <a:lnSpc>
                          <a:spcPct val="100000"/>
                        </a:lnSpc>
                        <a:spcBef>
                          <a:spcPts val="0"/>
                        </a:spcBef>
                        <a:spcAft>
                          <a:spcPts val="0"/>
                        </a:spcAft>
                        <a:buClrTx/>
                        <a:buSzTx/>
                        <a:buFontTx/>
                        <a:buNone/>
                        <a:tabLst/>
                        <a:defRPr/>
                      </a:pPr>
                      <a:r>
                        <a:rPr lang="en-US" sz="3600" kern="1200" dirty="0" smtClean="0">
                          <a:solidFill>
                            <a:schemeClr val="dk1"/>
                          </a:solidFill>
                          <a:latin typeface="+mn-lt"/>
                          <a:ea typeface="+mn-ea"/>
                          <a:cs typeface="+mn-cs"/>
                        </a:rPr>
                        <a:t>Assess Fire</a:t>
                      </a:r>
                      <a:r>
                        <a:rPr lang="en-US" sz="3600" kern="1200" baseline="0" dirty="0" smtClean="0">
                          <a:solidFill>
                            <a:schemeClr val="dk1"/>
                          </a:solidFill>
                          <a:latin typeface="+mn-lt"/>
                          <a:ea typeface="+mn-ea"/>
                          <a:cs typeface="+mn-cs"/>
                        </a:rPr>
                        <a:t> </a:t>
                      </a:r>
                      <a:r>
                        <a:rPr lang="en-US" sz="3600" kern="1200" dirty="0" smtClean="0">
                          <a:solidFill>
                            <a:schemeClr val="dk1"/>
                          </a:solidFill>
                          <a:latin typeface="+mn-lt"/>
                          <a:ea typeface="+mn-ea"/>
                          <a:cs typeface="+mn-cs"/>
                        </a:rPr>
                        <a:t>Code Fee (FCF)</a:t>
                      </a:r>
                      <a:r>
                        <a:rPr lang="en-US" sz="3600" kern="1200" baseline="0" dirty="0" smtClean="0">
                          <a:solidFill>
                            <a:schemeClr val="dk1"/>
                          </a:solidFill>
                          <a:latin typeface="+mn-lt"/>
                          <a:ea typeface="+mn-ea"/>
                          <a:cs typeface="+mn-cs"/>
                        </a:rPr>
                        <a:t> and</a:t>
                      </a:r>
                      <a:r>
                        <a:rPr lang="en-US" sz="3600" kern="1200" dirty="0" smtClean="0">
                          <a:solidFill>
                            <a:schemeClr val="dk1"/>
                          </a:solidFill>
                          <a:latin typeface="+mn-lt"/>
                          <a:ea typeface="+mn-ea"/>
                          <a:cs typeface="+mn-cs"/>
                        </a:rPr>
                        <a:t> Issue Order</a:t>
                      </a:r>
                      <a:r>
                        <a:rPr lang="en-US" sz="3600" kern="1200" baseline="0" dirty="0" smtClean="0">
                          <a:solidFill>
                            <a:schemeClr val="dk1"/>
                          </a:solidFill>
                          <a:latin typeface="+mn-lt"/>
                          <a:ea typeface="+mn-ea"/>
                          <a:cs typeface="+mn-cs"/>
                        </a:rPr>
                        <a:t> of </a:t>
                      </a:r>
                      <a:r>
                        <a:rPr lang="en-US" sz="3600" kern="1200" dirty="0" smtClean="0">
                          <a:solidFill>
                            <a:schemeClr val="dk1"/>
                          </a:solidFill>
                          <a:latin typeface="+mn-lt"/>
                          <a:ea typeface="+mn-ea"/>
                          <a:cs typeface="+mn-cs"/>
                        </a:rPr>
                        <a:t>Payment (OP) to</a:t>
                      </a:r>
                      <a:r>
                        <a:rPr lang="en-US" sz="3600" kern="1200" baseline="0" dirty="0" smtClean="0">
                          <a:solidFill>
                            <a:schemeClr val="dk1"/>
                          </a:solidFill>
                          <a:latin typeface="+mn-lt"/>
                          <a:ea typeface="+mn-ea"/>
                          <a:cs typeface="+mn-cs"/>
                        </a:rPr>
                        <a:t> the applicant and return application with complete documents to CRO</a:t>
                      </a:r>
                      <a:endParaRPr lang="en-US" sz="3600" dirty="0" smtClean="0"/>
                    </a:p>
                    <a:p>
                      <a:pPr algn="ctr"/>
                      <a:endParaRPr lang="en-US" sz="3600" dirty="0"/>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2">
                  <a:txBody>
                    <a:bodyPr/>
                    <a:lstStyle/>
                    <a:p>
                      <a:pPr algn="ctr"/>
                      <a:r>
                        <a:rPr lang="en-US" sz="3600" dirty="0" smtClean="0"/>
                        <a:t>Fire Code Fees</a:t>
                      </a:r>
                      <a:r>
                        <a:rPr lang="en-US" sz="3600" baseline="0" dirty="0" smtClean="0"/>
                        <a:t> Assessor</a:t>
                      </a:r>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endParaRPr lang="en-US"/>
                    </a:p>
                  </a:txBody>
                  <a:tcPr/>
                </a:tc>
                <a:tc vMerge="1">
                  <a:txBody>
                    <a:bodyPr/>
                    <a:lstStyle/>
                    <a:p>
                      <a:endParaRPr lang="en-US"/>
                    </a:p>
                  </a:txBody>
                  <a:tcPr/>
                </a:tc>
              </a:tr>
              <a:tr h="1868196">
                <a:tc vMerge="1">
                  <a:txBody>
                    <a:bodyPr/>
                    <a:lstStyle/>
                    <a:p>
                      <a:endParaRPr lang="en-US" sz="4000" dirty="0"/>
                    </a:p>
                  </a:txBody>
                  <a:tcPr marL="137160" marR="137160" marT="60960" marB="60960" anchor="ctr">
                    <a:solidFill>
                      <a:schemeClr val="bg2">
                        <a:lumMod val="75000"/>
                      </a:schemeClr>
                    </a:solidFill>
                  </a:tcPr>
                </a:tc>
                <a:tc vMerge="1">
                  <a:txBody>
                    <a:bodyPr/>
                    <a:lstStyle/>
                    <a:p>
                      <a:pPr algn="ctr"/>
                      <a:endParaRPr lang="en-US" sz="4000" dirty="0"/>
                    </a:p>
                  </a:txBody>
                  <a:tcPr marL="137160" marR="137160" marT="60960" marB="60960" anchor="ctr">
                    <a:solidFill>
                      <a:schemeClr val="bg2">
                        <a:lumMod val="75000"/>
                      </a:schemeClr>
                    </a:solidFill>
                  </a:tcPr>
                </a:tc>
                <a:tc vMerge="1">
                  <a:txBody>
                    <a:bodyPr/>
                    <a:lstStyle/>
                    <a:p>
                      <a:pPr algn="ctr"/>
                      <a:endParaRPr lang="en-US" sz="4000" dirty="0"/>
                    </a:p>
                  </a:txBody>
                  <a:tcPr marL="137160" marR="137160" marT="60960" marB="60960" anchor="ctr">
                    <a:solidFill>
                      <a:schemeClr val="bg2">
                        <a:lumMod val="75000"/>
                      </a:schemeClr>
                    </a:solidFill>
                  </a:tcPr>
                </a:tc>
                <a:tc vMerge="1">
                  <a:txBody>
                    <a:bodyPr/>
                    <a:lstStyle/>
                    <a:p>
                      <a:pPr algn="ctr"/>
                      <a:endParaRPr lang="en-US" sz="4000" dirty="0"/>
                    </a:p>
                  </a:txBody>
                  <a:tcPr marL="137160" marR="137160" marT="60960" marB="60960">
                    <a:solidFill>
                      <a:schemeClr val="bg2">
                        <a:lumMod val="75000"/>
                      </a:schemeClr>
                    </a:solidFill>
                  </a:tcPr>
                </a:tc>
                <a:tc vMerge="1">
                  <a:txBody>
                    <a:bodyPr/>
                    <a:lstStyle/>
                    <a:p>
                      <a:pPr algn="ctr"/>
                      <a:endParaRPr lang="en-US" sz="4000" dirty="0"/>
                    </a:p>
                  </a:txBody>
                  <a:tcPr marL="137160" marR="137160" marT="60960" marB="60960">
                    <a:solidFill>
                      <a:schemeClr val="bg2">
                        <a:lumMod val="75000"/>
                      </a:schemeClr>
                    </a:solidFill>
                  </a:tcPr>
                </a:tc>
                <a:tc>
                  <a:txBody>
                    <a:bodyPr/>
                    <a:lstStyle/>
                    <a:p>
                      <a:pPr algn="ctr"/>
                      <a:r>
                        <a:rPr lang="en-US" sz="3600" dirty="0" smtClean="0"/>
                        <a:t>Fifteen</a:t>
                      </a:r>
                      <a:r>
                        <a:rPr lang="en-US" sz="3600" baseline="0" dirty="0" smtClean="0"/>
                        <a:t> (15) </a:t>
                      </a:r>
                      <a:r>
                        <a:rPr lang="en-US" sz="3600" baseline="0" dirty="0" err="1" smtClean="0"/>
                        <a:t>Mins</a:t>
                      </a:r>
                      <a:r>
                        <a:rPr lang="en-US" sz="3600" baseline="0" dirty="0" smtClean="0"/>
                        <a:t>. Max</a:t>
                      </a:r>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1054581">
                <a:tc>
                  <a:txBody>
                    <a:bodyPr/>
                    <a:lstStyle/>
                    <a:p>
                      <a:r>
                        <a:rPr lang="en-US" sz="3600" dirty="0" smtClean="0"/>
                        <a:t>4</a:t>
                      </a:r>
                      <a:endParaRPr lang="en-US" sz="3600" dirty="0"/>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3600" dirty="0" smtClean="0"/>
                        <a:t>Pay the FCF to</a:t>
                      </a:r>
                      <a:r>
                        <a:rPr lang="en-US" sz="3600" baseline="0" dirty="0" smtClean="0"/>
                        <a:t> Government Servicing Bank (GSB)/ Local Treasurer*/ BFP Collecting Officer</a:t>
                      </a:r>
                      <a:endParaRPr lang="en-US" sz="3600" dirty="0"/>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3600" dirty="0" smtClean="0"/>
                        <a:t>Collect Fire Code Fees and Machine Validated OP/Issue OR</a:t>
                      </a:r>
                      <a:endParaRPr lang="en-US" sz="3600" dirty="0"/>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indent="0" algn="ctr" defTabSz="4389120" rtl="0" eaLnBrk="1" fontAlgn="auto" latinLnBrk="0" hangingPunct="1">
                        <a:lnSpc>
                          <a:spcPct val="100000"/>
                        </a:lnSpc>
                        <a:spcBef>
                          <a:spcPts val="0"/>
                        </a:spcBef>
                        <a:spcAft>
                          <a:spcPts val="0"/>
                        </a:spcAft>
                        <a:buClrTx/>
                        <a:buSzTx/>
                        <a:buFontTx/>
                        <a:buNone/>
                        <a:tabLst/>
                        <a:defRPr/>
                      </a:pPr>
                      <a:r>
                        <a:rPr lang="en-US" sz="3600" dirty="0" smtClean="0"/>
                        <a:t>GSB/Local Treasurer*/BFP</a:t>
                      </a:r>
                      <a:r>
                        <a:rPr lang="en-US" sz="3600" baseline="0" dirty="0" smtClean="0"/>
                        <a:t> Collecting Officer</a:t>
                      </a:r>
                      <a:endParaRPr lang="en-US" sz="3600" dirty="0" smtClean="0"/>
                    </a:p>
                    <a:p>
                      <a:pPr algn="ctr"/>
                      <a:endParaRPr lang="en-US" sz="3600" dirty="0"/>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20">
                  <a:txBody>
                    <a:bodyPr/>
                    <a:lstStyle/>
                    <a:p>
                      <a:pPr algn="ctr"/>
                      <a:r>
                        <a:rPr lang="en-US" sz="3600" dirty="0" smtClean="0">
                          <a:latin typeface="Calibri"/>
                          <a:ea typeface="Calibri"/>
                          <a:cs typeface="Times New Roman"/>
                        </a:rPr>
                        <a:t>Local</a:t>
                      </a:r>
                      <a:r>
                        <a:rPr lang="en-US" sz="3600" baseline="0" dirty="0" smtClean="0">
                          <a:latin typeface="Calibri"/>
                          <a:ea typeface="Calibri"/>
                          <a:cs typeface="Times New Roman"/>
                        </a:rPr>
                        <a:t> BFP Office (To be marked/identified)</a:t>
                      </a:r>
                      <a:endParaRPr lang="en-US" sz="3600" dirty="0">
                        <a:latin typeface="Calibri"/>
                        <a:ea typeface="Calibri"/>
                        <a:cs typeface="Times New Roman"/>
                      </a:endParaRPr>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2">
                  <a:txBody>
                    <a:bodyPr/>
                    <a:lstStyle/>
                    <a:p>
                      <a:pPr algn="ctr"/>
                      <a:r>
                        <a:rPr lang="en-US" sz="3600" dirty="0" smtClean="0"/>
                        <a:t>Ten</a:t>
                      </a:r>
                      <a:r>
                        <a:rPr lang="en-US" sz="3600" baseline="0" dirty="0" smtClean="0"/>
                        <a:t> (10) </a:t>
                      </a:r>
                      <a:r>
                        <a:rPr lang="en-US" sz="3600" baseline="0" dirty="0" err="1" smtClean="0"/>
                        <a:t>Mins</a:t>
                      </a:r>
                      <a:r>
                        <a:rPr lang="en-US" sz="3600" baseline="0" dirty="0" smtClean="0"/>
                        <a:t>. Max.</a:t>
                      </a:r>
                      <a:endParaRPr lang="en-US" sz="3600" dirty="0"/>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0">
                <a:tc rowSpan="2">
                  <a:txBody>
                    <a:bodyPr/>
                    <a:lstStyle/>
                    <a:p>
                      <a:r>
                        <a:rPr lang="en-US" sz="3600" dirty="0" smtClean="0"/>
                        <a:t>5</a:t>
                      </a:r>
                      <a:endParaRPr lang="en-US" sz="3600" dirty="0"/>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2">
                  <a:txBody>
                    <a:bodyPr/>
                    <a:lstStyle/>
                    <a:p>
                      <a:pPr algn="ctr"/>
                      <a:r>
                        <a:rPr lang="en-US" sz="3600" dirty="0" smtClean="0"/>
                        <a:t>Present</a:t>
                      </a:r>
                      <a:r>
                        <a:rPr lang="en-US" sz="3600" baseline="0" dirty="0" smtClean="0"/>
                        <a:t> Machine Validated OP/OR as basis for issuance of Claim Stub</a:t>
                      </a:r>
                      <a:endParaRPr lang="en-US" sz="3600" dirty="0"/>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2">
                  <a:txBody>
                    <a:bodyPr/>
                    <a:lstStyle/>
                    <a:p>
                      <a:pPr marL="0" marR="0" algn="ctr">
                        <a:lnSpc>
                          <a:spcPct val="115000"/>
                        </a:lnSpc>
                        <a:spcBef>
                          <a:spcPts val="0"/>
                        </a:spcBef>
                        <a:spcAft>
                          <a:spcPts val="0"/>
                        </a:spcAft>
                      </a:pPr>
                      <a:r>
                        <a:rPr lang="en-US" sz="3600" dirty="0" smtClean="0">
                          <a:latin typeface="Calibri"/>
                          <a:ea typeface="Calibri"/>
                          <a:cs typeface="Times New Roman"/>
                        </a:rPr>
                        <a:t>Record</a:t>
                      </a:r>
                      <a:r>
                        <a:rPr lang="en-US" sz="3600" baseline="0" dirty="0" smtClean="0">
                          <a:latin typeface="Calibri"/>
                          <a:ea typeface="Calibri"/>
                          <a:cs typeface="Times New Roman"/>
                        </a:rPr>
                        <a:t> the FSIC Application to Logbook; OR #; Payment date of FCF; Issue Claim Stub and Endorse to C, FSES</a:t>
                      </a:r>
                      <a:endParaRPr lang="en-US" sz="3600" dirty="0">
                        <a:latin typeface="Calibri"/>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2">
                  <a:txBody>
                    <a:bodyPr/>
                    <a:lstStyle/>
                    <a:p>
                      <a:pPr marL="0" marR="0" algn="ctr">
                        <a:lnSpc>
                          <a:spcPct val="115000"/>
                        </a:lnSpc>
                        <a:spcBef>
                          <a:spcPts val="0"/>
                        </a:spcBef>
                        <a:spcAft>
                          <a:spcPts val="0"/>
                        </a:spcAft>
                      </a:pPr>
                      <a:r>
                        <a:rPr lang="en-US" sz="3600" dirty="0" smtClean="0">
                          <a:latin typeface="Calibri"/>
                          <a:ea typeface="Calibri"/>
                          <a:cs typeface="Times New Roman"/>
                        </a:rPr>
                        <a:t>Customer Relation Officer</a:t>
                      </a:r>
                      <a:endParaRPr lang="en-US" sz="3600" dirty="0">
                        <a:latin typeface="Calibri"/>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endParaRPr lang="en-US"/>
                    </a:p>
                  </a:txBody>
                  <a:tcPr/>
                </a:tc>
                <a:tc vMerge="1">
                  <a:txBody>
                    <a:bodyPr/>
                    <a:lstStyle/>
                    <a:p>
                      <a:endParaRPr lang="en-US"/>
                    </a:p>
                  </a:txBody>
                  <a:tcPr/>
                </a:tc>
              </a:tr>
              <a:tr h="985478">
                <a:tc vMerge="1">
                  <a:txBody>
                    <a:bodyPr/>
                    <a:lstStyle/>
                    <a:p>
                      <a:endParaRPr lang="en-US" sz="4000" dirty="0"/>
                    </a:p>
                  </a:txBody>
                  <a:tcPr marL="137160" marR="137160" marT="60960" marB="60960" anchor="ctr">
                    <a:solidFill>
                      <a:schemeClr val="bg2">
                        <a:lumMod val="75000"/>
                      </a:schemeClr>
                    </a:solidFill>
                  </a:tcPr>
                </a:tc>
                <a:tc vMerge="1">
                  <a:txBody>
                    <a:bodyPr/>
                    <a:lstStyle/>
                    <a:p>
                      <a:pPr algn="ctr"/>
                      <a:endParaRPr lang="en-US" sz="4000" dirty="0"/>
                    </a:p>
                  </a:txBody>
                  <a:tcPr marL="137160" marR="137160" marT="60960" marB="60960" anchor="ctr">
                    <a:solidFill>
                      <a:schemeClr val="bg2">
                        <a:lumMod val="75000"/>
                      </a:schemeClr>
                    </a:solidFill>
                  </a:tcPr>
                </a:tc>
                <a:tc vMerge="1">
                  <a:txBody>
                    <a:bodyPr/>
                    <a:lstStyle/>
                    <a:p>
                      <a:pPr marL="0" marR="0" algn="ctr">
                        <a:lnSpc>
                          <a:spcPct val="115000"/>
                        </a:lnSpc>
                        <a:spcBef>
                          <a:spcPts val="0"/>
                        </a:spcBef>
                        <a:spcAft>
                          <a:spcPts val="0"/>
                        </a:spcAft>
                      </a:pPr>
                      <a:endParaRPr lang="en-US" sz="4000" dirty="0">
                        <a:latin typeface="Calibri"/>
                        <a:ea typeface="Calibri"/>
                        <a:cs typeface="Times New Roman"/>
                      </a:endParaRPr>
                    </a:p>
                  </a:txBody>
                  <a:tcPr marL="102870" marR="102870" marT="0" marB="0" anchor="ctr">
                    <a:solidFill>
                      <a:schemeClr val="bg2">
                        <a:lumMod val="75000"/>
                      </a:schemeClr>
                    </a:solidFill>
                  </a:tcPr>
                </a:tc>
                <a:tc vMerge="1">
                  <a:txBody>
                    <a:bodyPr/>
                    <a:lstStyle/>
                    <a:p>
                      <a:pPr marL="0" marR="0" algn="ctr">
                        <a:lnSpc>
                          <a:spcPct val="115000"/>
                        </a:lnSpc>
                        <a:spcBef>
                          <a:spcPts val="0"/>
                        </a:spcBef>
                        <a:spcAft>
                          <a:spcPts val="0"/>
                        </a:spcAft>
                      </a:pPr>
                      <a:endParaRPr lang="en-US" sz="4000" dirty="0">
                        <a:latin typeface="Calibri"/>
                        <a:ea typeface="Calibri"/>
                        <a:cs typeface="Times New Roman"/>
                      </a:endParaRPr>
                    </a:p>
                  </a:txBody>
                  <a:tcPr marL="102870" marR="102870" marT="0" marB="0" anchor="ctr">
                    <a:solidFill>
                      <a:schemeClr val="bg2">
                        <a:lumMod val="75000"/>
                      </a:schemeClr>
                    </a:solidFill>
                  </a:tcPr>
                </a:tc>
                <a:tc vMerge="1">
                  <a:txBody>
                    <a:bodyPr/>
                    <a:lstStyle/>
                    <a:p>
                      <a:endParaRPr lang="en-US"/>
                    </a:p>
                  </a:txBody>
                  <a:tcPr/>
                </a:tc>
                <a:tc rowSpan="2">
                  <a:txBody>
                    <a:bodyPr/>
                    <a:lstStyle/>
                    <a:p>
                      <a:pPr marL="0" marR="0" algn="ctr">
                        <a:lnSpc>
                          <a:spcPct val="115000"/>
                        </a:lnSpc>
                        <a:spcBef>
                          <a:spcPts val="0"/>
                        </a:spcBef>
                        <a:spcAft>
                          <a:spcPts val="1000"/>
                        </a:spcAft>
                      </a:pPr>
                      <a:r>
                        <a:rPr lang="en-US" sz="3600" dirty="0" smtClean="0">
                          <a:latin typeface="Calibri"/>
                          <a:ea typeface="Calibri"/>
                          <a:cs typeface="Times New Roman"/>
                        </a:rPr>
                        <a:t>Fifteen</a:t>
                      </a:r>
                      <a:r>
                        <a:rPr lang="en-US" sz="3600" baseline="0" dirty="0" smtClean="0">
                          <a:latin typeface="Calibri"/>
                          <a:ea typeface="Calibri"/>
                          <a:cs typeface="Times New Roman"/>
                        </a:rPr>
                        <a:t> (15) </a:t>
                      </a:r>
                      <a:r>
                        <a:rPr lang="en-US" sz="3600" baseline="0" dirty="0" err="1" smtClean="0">
                          <a:latin typeface="Calibri"/>
                          <a:ea typeface="Calibri"/>
                          <a:cs typeface="Times New Roman"/>
                        </a:rPr>
                        <a:t>Mins</a:t>
                      </a:r>
                      <a:r>
                        <a:rPr lang="en-US" sz="3600" baseline="0" dirty="0" smtClean="0">
                          <a:latin typeface="Calibri"/>
                          <a:ea typeface="Calibri"/>
                          <a:cs typeface="Times New Roman"/>
                        </a:rPr>
                        <a:t>. Max.</a:t>
                      </a:r>
                      <a:endParaRPr lang="en-US" sz="3600" dirty="0">
                        <a:latin typeface="Calibri"/>
                        <a:ea typeface="Calibri"/>
                        <a:cs typeface="Times New Roman"/>
                      </a:endParaRPr>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0">
                <a:tc rowSpan="2">
                  <a:txBody>
                    <a:bodyPr/>
                    <a:lstStyle/>
                    <a:p>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2">
                  <a:txBody>
                    <a:bodyPr/>
                    <a:lstStyle/>
                    <a:p>
                      <a:pPr algn="ctr"/>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2">
                  <a:txBody>
                    <a:bodyPr/>
                    <a:lstStyle/>
                    <a:p>
                      <a:pPr marL="0" marR="0" algn="ctr">
                        <a:lnSpc>
                          <a:spcPct val="115000"/>
                        </a:lnSpc>
                        <a:spcBef>
                          <a:spcPts val="0"/>
                        </a:spcBef>
                        <a:spcAft>
                          <a:spcPts val="0"/>
                        </a:spcAft>
                      </a:pPr>
                      <a:r>
                        <a:rPr lang="en-US" sz="3600" dirty="0" smtClean="0">
                          <a:latin typeface="Calibri"/>
                          <a:ea typeface="Calibri"/>
                          <a:cs typeface="Times New Roman"/>
                        </a:rPr>
                        <a:t>Receive Application</a:t>
                      </a:r>
                      <a:r>
                        <a:rPr lang="en-US" sz="3600" baseline="0" dirty="0" smtClean="0">
                          <a:latin typeface="Calibri"/>
                          <a:ea typeface="Calibri"/>
                          <a:cs typeface="Times New Roman"/>
                        </a:rPr>
                        <a:t> and Retrieve FSEC and building plans with Fire Safety Checklist (FSC) or latest After Inspection Report (AIR) as the case maybe, from the local BFP Records, and attach to the application</a:t>
                      </a:r>
                      <a:endParaRPr lang="en-US" sz="3600" dirty="0">
                        <a:latin typeface="Calibri"/>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4">
                  <a:txBody>
                    <a:bodyPr/>
                    <a:lstStyle/>
                    <a:p>
                      <a:pPr marL="0" marR="0" algn="ctr">
                        <a:lnSpc>
                          <a:spcPct val="115000"/>
                        </a:lnSpc>
                        <a:spcBef>
                          <a:spcPts val="0"/>
                        </a:spcBef>
                        <a:spcAft>
                          <a:spcPts val="0"/>
                        </a:spcAft>
                      </a:pPr>
                      <a:r>
                        <a:rPr lang="en-US" sz="3600" dirty="0">
                          <a:latin typeface="Times New Roman"/>
                          <a:ea typeface="Calibri"/>
                          <a:cs typeface="Times New Roman"/>
                        </a:rPr>
                        <a:t>C, FSES</a:t>
                      </a:r>
                      <a:endParaRPr lang="en-US" sz="3600" dirty="0">
                        <a:latin typeface="Calibri"/>
                        <a:ea typeface="Calibri"/>
                        <a:cs typeface="Times New Roman"/>
                      </a:endParaRPr>
                    </a:p>
                    <a:p>
                      <a:pPr marL="0" marR="0" algn="ctr">
                        <a:lnSpc>
                          <a:spcPct val="115000"/>
                        </a:lnSpc>
                        <a:spcBef>
                          <a:spcPts val="0"/>
                        </a:spcBef>
                        <a:spcAft>
                          <a:spcPts val="0"/>
                        </a:spcAft>
                      </a:pPr>
                      <a:endParaRPr lang="en-US" sz="3600" dirty="0">
                        <a:latin typeface="Calibri"/>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pPr marL="0" marR="0" algn="ctr">
                        <a:lnSpc>
                          <a:spcPct val="115000"/>
                        </a:lnSpc>
                        <a:spcBef>
                          <a:spcPts val="0"/>
                        </a:spcBef>
                        <a:spcAft>
                          <a:spcPts val="0"/>
                        </a:spcAft>
                      </a:pPr>
                      <a:endParaRPr lang="en-US" sz="4000" dirty="0">
                        <a:latin typeface="Calibri"/>
                        <a:ea typeface="Calibri"/>
                        <a:cs typeface="Times New Roman"/>
                      </a:endParaRPr>
                    </a:p>
                  </a:txBody>
                  <a:tcPr marL="102870" marR="102870" marT="0" marB="0" anchor="ctr">
                    <a:solidFill>
                      <a:schemeClr val="bg2">
                        <a:lumMod val="75000"/>
                      </a:schemeClr>
                    </a:solidFill>
                  </a:tcPr>
                </a:tc>
                <a:tc vMerge="1">
                  <a:txBody>
                    <a:bodyPr/>
                    <a:lstStyle/>
                    <a:p>
                      <a:pPr marL="0" marR="0" algn="ctr">
                        <a:lnSpc>
                          <a:spcPct val="115000"/>
                        </a:lnSpc>
                        <a:spcBef>
                          <a:spcPts val="0"/>
                        </a:spcBef>
                        <a:spcAft>
                          <a:spcPts val="1000"/>
                        </a:spcAft>
                      </a:pPr>
                      <a:endParaRPr lang="en-US" sz="2000" dirty="0">
                        <a:latin typeface="Calibri"/>
                        <a:ea typeface="Calibri"/>
                        <a:cs typeface="Times New Roman"/>
                      </a:endParaRPr>
                    </a:p>
                  </a:txBody>
                  <a:tcPr marL="102870" marR="102870" marT="0" marB="0" anchor="ctr">
                    <a:solidFill>
                      <a:schemeClr val="bg2">
                        <a:lumMod val="75000"/>
                      </a:schemeClr>
                    </a:solidFill>
                  </a:tcPr>
                </a:tc>
              </a:tr>
              <a:tr h="1610415">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rowSpan="2">
                  <a:txBody>
                    <a:bodyPr/>
                    <a:lstStyle/>
                    <a:p>
                      <a:pPr marL="0" marR="0" algn="ctr">
                        <a:lnSpc>
                          <a:spcPct val="115000"/>
                        </a:lnSpc>
                        <a:spcBef>
                          <a:spcPts val="0"/>
                        </a:spcBef>
                        <a:spcAft>
                          <a:spcPts val="1000"/>
                        </a:spcAft>
                      </a:pPr>
                      <a:r>
                        <a:rPr lang="en-US" sz="3600" dirty="0" smtClean="0">
                          <a:latin typeface="Times New Roman"/>
                          <a:ea typeface="Calibri"/>
                          <a:cs typeface="Times New Roman"/>
                        </a:rPr>
                        <a:t>Two (2)</a:t>
                      </a:r>
                      <a:r>
                        <a:rPr lang="en-US" sz="3600" baseline="0" dirty="0" smtClean="0">
                          <a:latin typeface="Times New Roman"/>
                          <a:ea typeface="Calibri"/>
                          <a:cs typeface="Times New Roman"/>
                        </a:rPr>
                        <a:t> Hrs. Max</a:t>
                      </a:r>
                      <a:endParaRPr lang="en-US" sz="3600" dirty="0">
                        <a:latin typeface="Calibri"/>
                        <a:ea typeface="Calibri"/>
                        <a:cs typeface="Times New Roman"/>
                      </a:endParaRPr>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543815">
                <a:tc rowSpan="2">
                  <a:txBody>
                    <a:bodyPr/>
                    <a:lstStyle/>
                    <a:p>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2">
                  <a:txBody>
                    <a:bodyPr/>
                    <a:lstStyle/>
                    <a:p>
                      <a:pPr algn="ctr"/>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2">
                  <a:txBody>
                    <a:bodyPr/>
                    <a:lstStyle/>
                    <a:p>
                      <a:pPr marL="0" marR="0" algn="ctr">
                        <a:lnSpc>
                          <a:spcPct val="115000"/>
                        </a:lnSpc>
                        <a:spcBef>
                          <a:spcPts val="0"/>
                        </a:spcBef>
                        <a:spcAft>
                          <a:spcPts val="0"/>
                        </a:spcAft>
                      </a:pPr>
                      <a:r>
                        <a:rPr lang="en-US" sz="3600" dirty="0" smtClean="0">
                          <a:latin typeface="Calibri"/>
                          <a:ea typeface="Calibri"/>
                          <a:cs typeface="Times New Roman"/>
                        </a:rPr>
                        <a:t>Assign FS Inspector/s and Prepare Inspection Order (IO)</a:t>
                      </a:r>
                      <a:endParaRPr lang="en-US" sz="3600" dirty="0">
                        <a:latin typeface="Calibri"/>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pPr marL="0" marR="0" algn="ctr">
                        <a:lnSpc>
                          <a:spcPct val="115000"/>
                        </a:lnSpc>
                        <a:spcBef>
                          <a:spcPts val="0"/>
                        </a:spcBef>
                        <a:spcAft>
                          <a:spcPts val="0"/>
                        </a:spcAft>
                      </a:pPr>
                      <a:endParaRPr lang="en-US" sz="4000" dirty="0">
                        <a:latin typeface="Calibri"/>
                        <a:ea typeface="Calibri"/>
                        <a:cs typeface="Times New Roman"/>
                      </a:endParaRPr>
                    </a:p>
                  </a:txBody>
                  <a:tcPr marL="102870" marR="102870" marT="0" marB="0" anchor="ctr">
                    <a:solidFill>
                      <a:schemeClr val="bg2">
                        <a:lumMod val="75000"/>
                      </a:schemeClr>
                    </a:solidFill>
                  </a:tcPr>
                </a:tc>
                <a:tc vMerge="1">
                  <a:txBody>
                    <a:bodyPr/>
                    <a:lstStyle/>
                    <a:p>
                      <a:pPr marL="0" marR="0" algn="ctr">
                        <a:lnSpc>
                          <a:spcPct val="115000"/>
                        </a:lnSpc>
                        <a:spcBef>
                          <a:spcPts val="0"/>
                        </a:spcBef>
                        <a:spcAft>
                          <a:spcPts val="0"/>
                        </a:spcAft>
                      </a:pPr>
                      <a:endParaRPr lang="en-US" sz="4000" dirty="0">
                        <a:latin typeface="Calibri"/>
                        <a:ea typeface="Calibri"/>
                        <a:cs typeface="Times New Roman"/>
                      </a:endParaRPr>
                    </a:p>
                  </a:txBody>
                  <a:tcPr marL="102870" marR="102870" marT="0" marB="0" anchor="ctr">
                    <a:solidFill>
                      <a:schemeClr val="bg2">
                        <a:lumMod val="75000"/>
                      </a:schemeClr>
                    </a:solidFill>
                  </a:tcPr>
                </a:tc>
                <a:tc vMerge="1">
                  <a:txBody>
                    <a:bodyPr/>
                    <a:lstStyle/>
                    <a:p>
                      <a:pPr marL="0" marR="0" algn="ctr">
                        <a:lnSpc>
                          <a:spcPct val="115000"/>
                        </a:lnSpc>
                        <a:spcBef>
                          <a:spcPts val="0"/>
                        </a:spcBef>
                        <a:spcAft>
                          <a:spcPts val="1000"/>
                        </a:spcAft>
                      </a:pPr>
                      <a:endParaRPr lang="en-US" sz="4000" dirty="0">
                        <a:latin typeface="Calibri"/>
                        <a:ea typeface="Calibri"/>
                        <a:cs typeface="Times New Roman"/>
                      </a:endParaRPr>
                    </a:p>
                  </a:txBody>
                  <a:tcPr marL="102870" marR="102870" marT="0" marB="0" anchor="ctr">
                    <a:solidFill>
                      <a:schemeClr val="bg2">
                        <a:lumMod val="75000"/>
                      </a:schemeClr>
                    </a:solidFill>
                  </a:tcPr>
                </a:tc>
              </a:tr>
              <a:tr h="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rowSpan="3">
                  <a:txBody>
                    <a:bodyPr/>
                    <a:lstStyle/>
                    <a:p>
                      <a:pPr marL="0" marR="0" algn="ctr">
                        <a:lnSpc>
                          <a:spcPct val="115000"/>
                        </a:lnSpc>
                        <a:spcBef>
                          <a:spcPts val="0"/>
                        </a:spcBef>
                        <a:spcAft>
                          <a:spcPts val="1000"/>
                        </a:spcAft>
                      </a:pPr>
                      <a:r>
                        <a:rPr lang="en-US" sz="3600" dirty="0" smtClean="0">
                          <a:latin typeface="Times New Roman"/>
                          <a:ea typeface="Calibri"/>
                          <a:cs typeface="Times New Roman"/>
                        </a:rPr>
                        <a:t>Thirty (30) </a:t>
                      </a:r>
                      <a:r>
                        <a:rPr lang="en-US" sz="3600" dirty="0" err="1" smtClean="0">
                          <a:latin typeface="Times New Roman"/>
                          <a:ea typeface="Calibri"/>
                          <a:cs typeface="Times New Roman"/>
                        </a:rPr>
                        <a:t>Mins</a:t>
                      </a:r>
                      <a:r>
                        <a:rPr lang="en-US" sz="3600" dirty="0" smtClean="0">
                          <a:latin typeface="Times New Roman"/>
                          <a:ea typeface="Calibri"/>
                          <a:cs typeface="Times New Roman"/>
                        </a:rPr>
                        <a:t>. Max.</a:t>
                      </a:r>
                      <a:endParaRPr lang="en-US" sz="3600" dirty="0">
                        <a:latin typeface="Calibri"/>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847270">
                <a:tc>
                  <a:txBody>
                    <a:bodyPr/>
                    <a:lstStyle/>
                    <a:p>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algn="ctr">
                        <a:lnSpc>
                          <a:spcPct val="115000"/>
                        </a:lnSpc>
                        <a:spcBef>
                          <a:spcPts val="0"/>
                        </a:spcBef>
                        <a:spcAft>
                          <a:spcPts val="0"/>
                        </a:spcAft>
                      </a:pPr>
                      <a:r>
                        <a:rPr lang="en-US" sz="3600" dirty="0" smtClean="0">
                          <a:latin typeface="+mn-lt"/>
                          <a:ea typeface="Calibri"/>
                          <a:cs typeface="Times New Roman"/>
                        </a:rPr>
                        <a:t>Approve/Sign IO</a:t>
                      </a:r>
                      <a:endParaRPr lang="en-US" sz="3600" dirty="0">
                        <a:latin typeface="+mn-lt"/>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algn="ctr">
                        <a:lnSpc>
                          <a:spcPct val="115000"/>
                        </a:lnSpc>
                        <a:spcBef>
                          <a:spcPts val="0"/>
                        </a:spcBef>
                        <a:spcAft>
                          <a:spcPts val="0"/>
                        </a:spcAft>
                      </a:pPr>
                      <a:r>
                        <a:rPr lang="en-US" sz="3600" dirty="0" smtClean="0">
                          <a:latin typeface="+mn-lt"/>
                          <a:ea typeface="Calibri"/>
                          <a:cs typeface="Times New Roman"/>
                        </a:rPr>
                        <a:t>C/MFM</a:t>
                      </a:r>
                      <a:endParaRPr lang="en-US" sz="3600" dirty="0">
                        <a:latin typeface="+mn-lt"/>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endParaRPr lang="en-US"/>
                    </a:p>
                  </a:txBody>
                  <a:tcPr/>
                </a:tc>
                <a:tc vMerge="1">
                  <a:txBody>
                    <a:bodyPr/>
                    <a:lstStyle/>
                    <a:p>
                      <a:endParaRPr lang="en-US"/>
                    </a:p>
                  </a:txBody>
                  <a:tcPr/>
                </a:tc>
              </a:tr>
              <a:tr h="0">
                <a:tc rowSpan="3">
                  <a:txBody>
                    <a:bodyPr/>
                    <a:lstStyle/>
                    <a:p>
                      <a:endParaRPr lang="en-US" sz="360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3">
                  <a:txBody>
                    <a:bodyPr/>
                    <a:lstStyle/>
                    <a:p>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3">
                  <a:txBody>
                    <a:bodyPr/>
                    <a:lstStyle/>
                    <a:p>
                      <a:pPr marL="0" marR="0" algn="ctr">
                        <a:lnSpc>
                          <a:spcPct val="115000"/>
                        </a:lnSpc>
                        <a:spcBef>
                          <a:spcPts val="0"/>
                        </a:spcBef>
                        <a:spcAft>
                          <a:spcPts val="0"/>
                        </a:spcAft>
                      </a:pPr>
                      <a:r>
                        <a:rPr lang="en-US" sz="3600" dirty="0" smtClean="0">
                          <a:latin typeface="+mn-lt"/>
                          <a:ea typeface="Calibri"/>
                          <a:cs typeface="Times New Roman"/>
                        </a:rPr>
                        <a:t>Record</a:t>
                      </a:r>
                      <a:r>
                        <a:rPr lang="en-US" sz="3600" baseline="0" dirty="0" smtClean="0">
                          <a:latin typeface="+mn-lt"/>
                          <a:ea typeface="Calibri"/>
                          <a:cs typeface="Times New Roman"/>
                        </a:rPr>
                        <a:t> and Release IO to assigned FS Inspector</a:t>
                      </a:r>
                      <a:endParaRPr lang="en-US" sz="3600" dirty="0">
                        <a:latin typeface="+mn-lt"/>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3">
                  <a:txBody>
                    <a:bodyPr/>
                    <a:lstStyle/>
                    <a:p>
                      <a:pPr marL="0" marR="0" algn="ctr">
                        <a:lnSpc>
                          <a:spcPct val="115000"/>
                        </a:lnSpc>
                        <a:spcBef>
                          <a:spcPts val="0"/>
                        </a:spcBef>
                        <a:spcAft>
                          <a:spcPts val="0"/>
                        </a:spcAft>
                      </a:pPr>
                      <a:r>
                        <a:rPr lang="en-US" sz="3600" dirty="0" smtClean="0">
                          <a:latin typeface="Times New Roman"/>
                          <a:ea typeface="Calibri"/>
                          <a:cs typeface="Times New Roman"/>
                        </a:rPr>
                        <a:t>C, FSES</a:t>
                      </a:r>
                      <a:endParaRPr lang="en-US" sz="3600" dirty="0">
                        <a:latin typeface="+mn-lt"/>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endParaRPr lang="en-US"/>
                    </a:p>
                  </a:txBody>
                  <a:tcPr/>
                </a:tc>
                <a:tc vMerge="1">
                  <a:txBody>
                    <a:bodyPr/>
                    <a:lstStyle/>
                    <a:p>
                      <a:endParaRPr lang="en-US"/>
                    </a:p>
                  </a:txBody>
                  <a:tcPr/>
                </a:tc>
              </a:tr>
              <a:tr h="799537">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indent="0" algn="ctr" defTabSz="3134929" rtl="0" eaLnBrk="1" fontAlgn="auto" latinLnBrk="0" hangingPunct="1">
                        <a:lnSpc>
                          <a:spcPct val="115000"/>
                        </a:lnSpc>
                        <a:spcBef>
                          <a:spcPts val="0"/>
                        </a:spcBef>
                        <a:spcAft>
                          <a:spcPts val="1000"/>
                        </a:spcAft>
                        <a:buClrTx/>
                        <a:buSzTx/>
                        <a:buFontTx/>
                        <a:buNone/>
                        <a:tabLst/>
                        <a:defRPr/>
                      </a:pPr>
                      <a:r>
                        <a:rPr lang="en-US" sz="3600" dirty="0" smtClean="0">
                          <a:latin typeface="+mn-lt"/>
                          <a:ea typeface="Calibri"/>
                          <a:cs typeface="Times New Roman"/>
                        </a:rPr>
                        <a:t>Fifteen (15) </a:t>
                      </a:r>
                      <a:r>
                        <a:rPr lang="en-US" sz="3600" dirty="0" err="1" smtClean="0">
                          <a:latin typeface="+mn-lt"/>
                          <a:ea typeface="Calibri"/>
                          <a:cs typeface="Times New Roman"/>
                        </a:rPr>
                        <a:t>Mins</a:t>
                      </a:r>
                      <a:r>
                        <a:rPr lang="en-US" sz="3600" dirty="0" smtClean="0">
                          <a:latin typeface="+mn-lt"/>
                          <a:ea typeface="Calibri"/>
                          <a:cs typeface="Times New Roman"/>
                        </a:rPr>
                        <a:t>. Max.</a:t>
                      </a:r>
                    </a:p>
                    <a:p>
                      <a:pPr marL="0" marR="0" algn="ctr">
                        <a:lnSpc>
                          <a:spcPct val="115000"/>
                        </a:lnSpc>
                        <a:spcBef>
                          <a:spcPts val="0"/>
                        </a:spcBef>
                        <a:spcAft>
                          <a:spcPts val="1000"/>
                        </a:spcAft>
                      </a:pPr>
                      <a:endParaRPr lang="en-US" sz="3600" dirty="0">
                        <a:latin typeface="Calibri"/>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168252">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rowSpan="2">
                  <a:txBody>
                    <a:bodyPr/>
                    <a:lstStyle/>
                    <a:p>
                      <a:pPr marL="0" marR="0" algn="ctr">
                        <a:lnSpc>
                          <a:spcPct val="115000"/>
                        </a:lnSpc>
                        <a:spcBef>
                          <a:spcPts val="0"/>
                        </a:spcBef>
                        <a:spcAft>
                          <a:spcPts val="1000"/>
                        </a:spcAft>
                      </a:pPr>
                      <a:r>
                        <a:rPr lang="en-US" sz="3600" dirty="0" smtClean="0">
                          <a:latin typeface="Calibri"/>
                          <a:ea typeface="Calibri"/>
                          <a:cs typeface="Times New Roman"/>
                        </a:rPr>
                        <a:t>Three</a:t>
                      </a:r>
                      <a:r>
                        <a:rPr lang="en-US" sz="3600" baseline="0" dirty="0" smtClean="0">
                          <a:latin typeface="Calibri"/>
                          <a:ea typeface="Calibri"/>
                          <a:cs typeface="Times New Roman"/>
                        </a:rPr>
                        <a:t> and a half (3 ½) Days Max.</a:t>
                      </a:r>
                      <a:endParaRPr lang="en-US" sz="3600" dirty="0">
                        <a:latin typeface="Calibri"/>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953859">
                <a:tc>
                  <a:txBody>
                    <a:bodyPr/>
                    <a:lstStyle/>
                    <a:p>
                      <a:endParaRPr lang="en-US" sz="360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algn="ctr">
                        <a:lnSpc>
                          <a:spcPct val="115000"/>
                        </a:lnSpc>
                        <a:spcBef>
                          <a:spcPts val="0"/>
                        </a:spcBef>
                        <a:spcAft>
                          <a:spcPts val="0"/>
                        </a:spcAft>
                      </a:pPr>
                      <a:r>
                        <a:rPr lang="en-US" sz="3600" dirty="0" smtClean="0">
                          <a:latin typeface="+mn-lt"/>
                          <a:ea typeface="Calibri"/>
                          <a:cs typeface="Times New Roman"/>
                        </a:rPr>
                        <a:t>Conduct Fire Safety</a:t>
                      </a:r>
                      <a:r>
                        <a:rPr lang="en-US" sz="3600" baseline="0" dirty="0" smtClean="0">
                          <a:latin typeface="+mn-lt"/>
                          <a:ea typeface="Calibri"/>
                          <a:cs typeface="Times New Roman"/>
                        </a:rPr>
                        <a:t> Inspection (FSI); Prepare and submit After Inspection Report (AIR)</a:t>
                      </a:r>
                      <a:endParaRPr lang="en-US" sz="3600" dirty="0">
                        <a:latin typeface="+mn-lt"/>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algn="ctr">
                        <a:lnSpc>
                          <a:spcPct val="115000"/>
                        </a:lnSpc>
                        <a:spcBef>
                          <a:spcPts val="0"/>
                        </a:spcBef>
                        <a:spcAft>
                          <a:spcPts val="0"/>
                        </a:spcAft>
                      </a:pPr>
                      <a:r>
                        <a:rPr lang="en-US" sz="3600" dirty="0" smtClean="0">
                          <a:latin typeface="+mn-lt"/>
                          <a:ea typeface="Calibri"/>
                          <a:cs typeface="Times New Roman"/>
                        </a:rPr>
                        <a:t>FS Inspector</a:t>
                      </a:r>
                      <a:endParaRPr lang="en-US" sz="3600" dirty="0">
                        <a:latin typeface="+mn-lt"/>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endParaRPr lang="en-US"/>
                    </a:p>
                  </a:txBody>
                  <a:tcPr/>
                </a:tc>
                <a:tc vMerge="1">
                  <a:txBody>
                    <a:bodyPr/>
                    <a:lstStyle/>
                    <a:p>
                      <a:endParaRPr lang="en-US"/>
                    </a:p>
                  </a:txBody>
                  <a:tcPr/>
                </a:tc>
              </a:tr>
              <a:tr h="724424">
                <a:tc>
                  <a:txBody>
                    <a:bodyPr/>
                    <a:lstStyle/>
                    <a:p>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algn="ctr">
                        <a:lnSpc>
                          <a:spcPct val="115000"/>
                        </a:lnSpc>
                        <a:spcBef>
                          <a:spcPts val="0"/>
                        </a:spcBef>
                        <a:spcAft>
                          <a:spcPts val="0"/>
                        </a:spcAft>
                      </a:pPr>
                      <a:r>
                        <a:rPr lang="en-US" sz="3600" dirty="0" smtClean="0">
                          <a:latin typeface="+mn-lt"/>
                          <a:ea typeface="Calibri"/>
                          <a:cs typeface="Times New Roman"/>
                        </a:rPr>
                        <a:t>Receive and Evaluate AIR and Supporting Documents; Indicate the Recommendation/</a:t>
                      </a:r>
                      <a:r>
                        <a:rPr lang="en-US" sz="3600" baseline="0" dirty="0" smtClean="0">
                          <a:latin typeface="+mn-lt"/>
                          <a:ea typeface="Calibri"/>
                          <a:cs typeface="Times New Roman"/>
                        </a:rPr>
                        <a:t> Action in the AIR and Sign</a:t>
                      </a:r>
                      <a:endParaRPr lang="en-US" sz="3600" dirty="0">
                        <a:latin typeface="+mn-lt"/>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algn="ctr">
                        <a:lnSpc>
                          <a:spcPct val="115000"/>
                        </a:lnSpc>
                        <a:spcBef>
                          <a:spcPts val="0"/>
                        </a:spcBef>
                        <a:spcAft>
                          <a:spcPts val="0"/>
                        </a:spcAft>
                      </a:pPr>
                      <a:r>
                        <a:rPr lang="en-US" sz="3600" dirty="0" smtClean="0">
                          <a:latin typeface="+mn-lt"/>
                          <a:ea typeface="Calibri"/>
                          <a:cs typeface="Times New Roman"/>
                        </a:rPr>
                        <a:t>C,</a:t>
                      </a:r>
                      <a:r>
                        <a:rPr lang="en-US" sz="3600" baseline="0" dirty="0" smtClean="0">
                          <a:latin typeface="+mn-lt"/>
                          <a:ea typeface="Calibri"/>
                          <a:cs typeface="Times New Roman"/>
                        </a:rPr>
                        <a:t> FSES</a:t>
                      </a:r>
                      <a:endParaRPr lang="en-US" sz="3600" dirty="0">
                        <a:latin typeface="+mn-lt"/>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pPr algn="ctr"/>
                      <a:endParaRPr lang="en-US" sz="4000" kern="1200" dirty="0" smtClean="0">
                        <a:solidFill>
                          <a:schemeClr val="dk1"/>
                        </a:solidFill>
                        <a:latin typeface="+mn-lt"/>
                        <a:ea typeface="+mn-ea"/>
                        <a:cs typeface="+mn-cs"/>
                      </a:endParaRPr>
                    </a:p>
                  </a:txBody>
                  <a:tcPr marL="102870" marR="102870" marT="0" marB="0" anchor="ctr">
                    <a:solidFill>
                      <a:schemeClr val="bg2">
                        <a:lumMod val="75000"/>
                      </a:schemeClr>
                    </a:solidFill>
                  </a:tcPr>
                </a:tc>
                <a:tc>
                  <a:txBody>
                    <a:bodyPr/>
                    <a:lstStyle/>
                    <a:p>
                      <a:pPr marL="0" marR="0" algn="ctr">
                        <a:lnSpc>
                          <a:spcPct val="115000"/>
                        </a:lnSpc>
                        <a:spcBef>
                          <a:spcPts val="0"/>
                        </a:spcBef>
                        <a:spcAft>
                          <a:spcPts val="1000"/>
                        </a:spcAft>
                      </a:pPr>
                      <a:r>
                        <a:rPr lang="en-US" sz="3600" dirty="0" smtClean="0">
                          <a:latin typeface="Calibri"/>
                          <a:ea typeface="Calibri"/>
                          <a:cs typeface="Times New Roman"/>
                        </a:rPr>
                        <a:t>Four (4) Hrs.</a:t>
                      </a:r>
                      <a:r>
                        <a:rPr lang="en-US" sz="3600" baseline="0" dirty="0" smtClean="0">
                          <a:latin typeface="Calibri"/>
                          <a:ea typeface="Calibri"/>
                          <a:cs typeface="Times New Roman"/>
                        </a:rPr>
                        <a:t> Max.</a:t>
                      </a:r>
                      <a:endParaRPr lang="en-US" sz="3600" dirty="0">
                        <a:latin typeface="Calibri"/>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518433">
                <a:tc>
                  <a:txBody>
                    <a:bodyPr/>
                    <a:lstStyle/>
                    <a:p>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algn="ctr">
                        <a:lnSpc>
                          <a:spcPct val="115000"/>
                        </a:lnSpc>
                        <a:spcBef>
                          <a:spcPts val="0"/>
                        </a:spcBef>
                        <a:spcAft>
                          <a:spcPts val="0"/>
                        </a:spcAft>
                      </a:pPr>
                      <a:r>
                        <a:rPr lang="en-US" sz="3600" dirty="0" smtClean="0">
                          <a:latin typeface="+mn-lt"/>
                          <a:ea typeface="Calibri"/>
                          <a:cs typeface="Times New Roman"/>
                        </a:rPr>
                        <a:t>Disposition on the Final</a:t>
                      </a:r>
                      <a:r>
                        <a:rPr lang="en-US" sz="3600" baseline="0" dirty="0" smtClean="0">
                          <a:latin typeface="+mn-lt"/>
                          <a:ea typeface="Calibri"/>
                          <a:cs typeface="Times New Roman"/>
                        </a:rPr>
                        <a:t> Action in the AIR</a:t>
                      </a:r>
                      <a:endParaRPr lang="en-US" sz="3600" dirty="0">
                        <a:latin typeface="+mn-lt"/>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algn="ctr">
                        <a:lnSpc>
                          <a:spcPct val="115000"/>
                        </a:lnSpc>
                        <a:spcBef>
                          <a:spcPts val="0"/>
                        </a:spcBef>
                        <a:spcAft>
                          <a:spcPts val="0"/>
                        </a:spcAft>
                      </a:pPr>
                      <a:r>
                        <a:rPr lang="en-US" sz="3600" dirty="0" smtClean="0">
                          <a:latin typeface="+mn-lt"/>
                          <a:ea typeface="Calibri"/>
                          <a:cs typeface="Times New Roman"/>
                        </a:rPr>
                        <a:t>C.MFM</a:t>
                      </a:r>
                      <a:endParaRPr lang="en-US" sz="3600" dirty="0">
                        <a:latin typeface="+mn-lt"/>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pPr algn="ctr"/>
                      <a:endParaRPr lang="en-US" sz="4000" dirty="0">
                        <a:latin typeface="Calibri"/>
                        <a:ea typeface="Calibri"/>
                        <a:cs typeface="Times New Roman"/>
                      </a:endParaRPr>
                    </a:p>
                  </a:txBody>
                  <a:tcPr marL="102870" marR="102870" marT="0" marB="0" anchor="ctr">
                    <a:solidFill>
                      <a:schemeClr val="bg2">
                        <a:lumMod val="75000"/>
                      </a:schemeClr>
                    </a:solidFill>
                  </a:tcPr>
                </a:tc>
                <a:tc rowSpan="3">
                  <a:txBody>
                    <a:bodyPr/>
                    <a:lstStyle/>
                    <a:p>
                      <a:pPr marL="0" marR="0" algn="ctr">
                        <a:lnSpc>
                          <a:spcPct val="115000"/>
                        </a:lnSpc>
                        <a:spcBef>
                          <a:spcPts val="0"/>
                        </a:spcBef>
                        <a:spcAft>
                          <a:spcPts val="1000"/>
                        </a:spcAft>
                      </a:pPr>
                      <a:r>
                        <a:rPr lang="en-US" sz="3600" dirty="0" smtClean="0">
                          <a:latin typeface="Calibri"/>
                          <a:ea typeface="Calibri"/>
                          <a:cs typeface="Times New Roman"/>
                        </a:rPr>
                        <a:t>Two</a:t>
                      </a:r>
                      <a:r>
                        <a:rPr lang="en-US" sz="3600" baseline="0" dirty="0" smtClean="0">
                          <a:latin typeface="Calibri"/>
                          <a:ea typeface="Calibri"/>
                          <a:cs typeface="Times New Roman"/>
                        </a:rPr>
                        <a:t> and a half (2 ½) Hrs. Max.</a:t>
                      </a:r>
                      <a:endParaRPr lang="en-US" sz="3600" dirty="0">
                        <a:latin typeface="Calibri"/>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948028">
                <a:tc>
                  <a:txBody>
                    <a:bodyPr/>
                    <a:lstStyle/>
                    <a:p>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algn="ctr">
                        <a:lnSpc>
                          <a:spcPct val="115000"/>
                        </a:lnSpc>
                        <a:spcBef>
                          <a:spcPts val="0"/>
                        </a:spcBef>
                        <a:spcAft>
                          <a:spcPts val="0"/>
                        </a:spcAft>
                      </a:pPr>
                      <a:r>
                        <a:rPr lang="en-US" sz="3600" dirty="0" smtClean="0">
                          <a:latin typeface="+mn-lt"/>
                          <a:ea typeface="Calibri"/>
                          <a:cs typeface="Times New Roman"/>
                        </a:rPr>
                        <a:t>Prepare</a:t>
                      </a:r>
                      <a:r>
                        <a:rPr lang="en-US" sz="3600" baseline="0" dirty="0" smtClean="0">
                          <a:latin typeface="+mn-lt"/>
                          <a:ea typeface="Calibri"/>
                          <a:cs typeface="Times New Roman"/>
                        </a:rPr>
                        <a:t> three (3) copies FSIC/NTC/NTCV based on the Final Action of the AIR</a:t>
                      </a:r>
                      <a:endParaRPr lang="en-US" sz="3600" dirty="0">
                        <a:latin typeface="+mn-lt"/>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indent="0" algn="ctr" defTabSz="4389120" rtl="0" eaLnBrk="1" fontAlgn="auto" latinLnBrk="0" hangingPunct="1">
                        <a:lnSpc>
                          <a:spcPct val="100000"/>
                        </a:lnSpc>
                        <a:spcBef>
                          <a:spcPts val="0"/>
                        </a:spcBef>
                        <a:spcAft>
                          <a:spcPts val="0"/>
                        </a:spcAft>
                        <a:buClrTx/>
                        <a:buSzTx/>
                        <a:buFontTx/>
                        <a:buNone/>
                        <a:tabLst/>
                        <a:defRPr/>
                      </a:pPr>
                      <a:r>
                        <a:rPr lang="en-US" sz="3600" dirty="0" smtClean="0">
                          <a:latin typeface="+mn-lt"/>
                          <a:ea typeface="Calibri"/>
                          <a:cs typeface="Times New Roman"/>
                        </a:rPr>
                        <a:t>C,</a:t>
                      </a:r>
                      <a:r>
                        <a:rPr lang="en-US" sz="3600" baseline="0" dirty="0" smtClean="0">
                          <a:latin typeface="+mn-lt"/>
                          <a:ea typeface="Calibri"/>
                          <a:cs typeface="Times New Roman"/>
                        </a:rPr>
                        <a:t> FSES</a:t>
                      </a:r>
                      <a:endParaRPr lang="en-US" sz="3600" dirty="0" smtClean="0">
                        <a:latin typeface="+mn-lt"/>
                        <a:ea typeface="Calibri"/>
                        <a:cs typeface="Times New Roman"/>
                      </a:endParaRPr>
                    </a:p>
                    <a:p>
                      <a:endParaRPr lang="en-US" sz="3600" dirty="0"/>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endParaRPr lang="en-US"/>
                    </a:p>
                  </a:txBody>
                  <a:tcPr/>
                </a:tc>
                <a:tc vMerge="1">
                  <a:txBody>
                    <a:bodyPr/>
                    <a:lstStyle/>
                    <a:p>
                      <a:endParaRPr lang="en-US"/>
                    </a:p>
                  </a:txBody>
                  <a:tcPr/>
                </a:tc>
              </a:tr>
              <a:tr h="97540">
                <a:tc rowSpan="2">
                  <a:txBody>
                    <a:bodyPr/>
                    <a:lstStyle/>
                    <a:p>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2">
                  <a:txBody>
                    <a:bodyPr/>
                    <a:lstStyle/>
                    <a:p>
                      <a:endParaRPr lang="en-US" sz="3600"/>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2">
                  <a:txBody>
                    <a:bodyPr/>
                    <a:lstStyle/>
                    <a:p>
                      <a:pPr marL="0" marR="0" algn="ctr">
                        <a:lnSpc>
                          <a:spcPct val="115000"/>
                        </a:lnSpc>
                        <a:spcBef>
                          <a:spcPts val="0"/>
                        </a:spcBef>
                        <a:spcAft>
                          <a:spcPts val="0"/>
                        </a:spcAft>
                      </a:pPr>
                      <a:r>
                        <a:rPr lang="en-US" sz="3600" dirty="0" smtClean="0">
                          <a:latin typeface="Calibri"/>
                          <a:ea typeface="Calibri"/>
                          <a:cs typeface="Times New Roman"/>
                        </a:rPr>
                        <a:t>Sign</a:t>
                      </a:r>
                      <a:r>
                        <a:rPr lang="en-US" sz="3600" baseline="0" dirty="0" smtClean="0">
                          <a:latin typeface="Calibri"/>
                          <a:ea typeface="Calibri"/>
                          <a:cs typeface="Times New Roman"/>
                        </a:rPr>
                        <a:t> FSIC/NTC/ NTCV</a:t>
                      </a:r>
                      <a:endParaRPr lang="en-US" sz="3600" dirty="0">
                        <a:latin typeface="Calibri"/>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2">
                  <a:txBody>
                    <a:bodyPr/>
                    <a:lstStyle/>
                    <a:p>
                      <a:pPr marL="0" marR="0" algn="ctr">
                        <a:lnSpc>
                          <a:spcPct val="115000"/>
                        </a:lnSpc>
                        <a:spcBef>
                          <a:spcPts val="0"/>
                        </a:spcBef>
                        <a:spcAft>
                          <a:spcPts val="0"/>
                        </a:spcAft>
                      </a:pPr>
                      <a:r>
                        <a:rPr lang="en-US" sz="3600" dirty="0" smtClean="0">
                          <a:latin typeface="+mn-lt"/>
                          <a:ea typeface="Calibri"/>
                          <a:cs typeface="Times New Roman"/>
                        </a:rPr>
                        <a:t>C/MFM</a:t>
                      </a:r>
                      <a:endParaRPr lang="en-US" sz="3600" dirty="0">
                        <a:latin typeface="+mn-lt"/>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endParaRPr lang="en-US"/>
                    </a:p>
                  </a:txBody>
                  <a:tcPr/>
                </a:tc>
                <a:tc vMerge="1">
                  <a:txBody>
                    <a:bodyPr/>
                    <a:lstStyle/>
                    <a:p>
                      <a:endParaRPr lang="en-US"/>
                    </a:p>
                  </a:txBody>
                  <a:tcPr/>
                </a:tc>
              </a:tr>
              <a:tr h="784176">
                <a:tc vMerge="1">
                  <a:txBody>
                    <a:bodyPr/>
                    <a:lstStyle/>
                    <a:p>
                      <a:endParaRPr lang="en-US" sz="2000" dirty="0"/>
                    </a:p>
                  </a:txBody>
                  <a:tcPr marL="137160" marR="137160" marT="60960" marB="60960">
                    <a:solidFill>
                      <a:schemeClr val="bg2">
                        <a:lumMod val="75000"/>
                      </a:schemeClr>
                    </a:solidFill>
                  </a:tcPr>
                </a:tc>
                <a:tc vMerge="1">
                  <a:txBody>
                    <a:bodyPr/>
                    <a:lstStyle/>
                    <a:p>
                      <a:pPr marL="0" marR="0" algn="ctr">
                        <a:lnSpc>
                          <a:spcPct val="115000"/>
                        </a:lnSpc>
                        <a:spcBef>
                          <a:spcPts val="0"/>
                        </a:spcBef>
                        <a:spcAft>
                          <a:spcPts val="0"/>
                        </a:spcAft>
                      </a:pPr>
                      <a:endParaRPr lang="en-US" sz="2000" dirty="0">
                        <a:latin typeface="Calibri"/>
                        <a:ea typeface="Calibri"/>
                        <a:cs typeface="Times New Roman"/>
                      </a:endParaRPr>
                    </a:p>
                  </a:txBody>
                  <a:tcPr marL="102870" marR="102870" marT="0" marB="0" anchor="ctr">
                    <a:solidFill>
                      <a:schemeClr val="bg2">
                        <a:lumMod val="75000"/>
                      </a:schemeClr>
                    </a:solidFill>
                  </a:tcPr>
                </a:tc>
                <a:tc vMerge="1">
                  <a:txBody>
                    <a:bodyPr/>
                    <a:lstStyle/>
                    <a:p>
                      <a:pPr marL="0" marR="0" algn="ctr">
                        <a:lnSpc>
                          <a:spcPct val="115000"/>
                        </a:lnSpc>
                        <a:spcBef>
                          <a:spcPts val="0"/>
                        </a:spcBef>
                        <a:spcAft>
                          <a:spcPts val="0"/>
                        </a:spcAft>
                      </a:pPr>
                      <a:endParaRPr lang="en-US" sz="4000" dirty="0">
                        <a:latin typeface="Calibri"/>
                        <a:ea typeface="Calibri"/>
                        <a:cs typeface="Times New Roman"/>
                      </a:endParaRPr>
                    </a:p>
                  </a:txBody>
                  <a:tcPr marL="102870" marR="102870" marT="0" marB="0" anchor="ctr">
                    <a:solidFill>
                      <a:schemeClr val="bg2">
                        <a:lumMod val="75000"/>
                      </a:schemeClr>
                    </a:solidFill>
                  </a:tcPr>
                </a:tc>
                <a:tc vMerge="1">
                  <a:txBody>
                    <a:bodyPr/>
                    <a:lstStyle/>
                    <a:p>
                      <a:pPr marL="0" marR="0" algn="ctr">
                        <a:lnSpc>
                          <a:spcPct val="115000"/>
                        </a:lnSpc>
                        <a:spcBef>
                          <a:spcPts val="0"/>
                        </a:spcBef>
                        <a:spcAft>
                          <a:spcPts val="0"/>
                        </a:spcAft>
                      </a:pPr>
                      <a:endParaRPr lang="en-US" sz="4000" dirty="0">
                        <a:latin typeface="+mn-lt"/>
                        <a:ea typeface="Calibri"/>
                        <a:cs typeface="Times New Roman"/>
                      </a:endParaRPr>
                    </a:p>
                  </a:txBody>
                  <a:tcPr marL="102870" marR="102870" marT="0" marB="0" anchor="ctr">
                    <a:solidFill>
                      <a:schemeClr val="bg2">
                        <a:lumMod val="75000"/>
                      </a:schemeClr>
                    </a:solidFill>
                  </a:tcPr>
                </a:tc>
                <a:tc vMerge="1">
                  <a:txBody>
                    <a:bodyPr/>
                    <a:lstStyle/>
                    <a:p>
                      <a:pPr algn="ctr"/>
                      <a:endParaRPr lang="en-US" sz="4000" dirty="0">
                        <a:latin typeface="Calibri"/>
                        <a:ea typeface="Calibri"/>
                        <a:cs typeface="Times New Roman"/>
                      </a:endParaRPr>
                    </a:p>
                  </a:txBody>
                  <a:tcPr marL="102870" marR="102870" marT="0" marB="0" anchor="ctr">
                    <a:solidFill>
                      <a:schemeClr val="bg2">
                        <a:lumMod val="75000"/>
                      </a:schemeClr>
                    </a:solidFill>
                  </a:tcPr>
                </a:tc>
                <a:tc>
                  <a:txBody>
                    <a:bodyPr/>
                    <a:lstStyle/>
                    <a:p>
                      <a:pPr marL="0" marR="0" algn="ctr">
                        <a:lnSpc>
                          <a:spcPct val="115000"/>
                        </a:lnSpc>
                        <a:spcBef>
                          <a:spcPts val="0"/>
                        </a:spcBef>
                        <a:spcAft>
                          <a:spcPts val="1000"/>
                        </a:spcAft>
                      </a:pPr>
                      <a:r>
                        <a:rPr lang="en-US" sz="3600" dirty="0">
                          <a:latin typeface="Times New Roman"/>
                          <a:ea typeface="Calibri"/>
                          <a:cs typeface="Times New Roman"/>
                        </a:rPr>
                        <a:t>Thirty (30) Minutes Max.</a:t>
                      </a:r>
                      <a:endParaRPr lang="en-US" sz="3600" dirty="0">
                        <a:latin typeface="Calibri"/>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1097583">
                <a:tc rowSpan="2">
                  <a:txBody>
                    <a:bodyPr/>
                    <a:lstStyle/>
                    <a:p>
                      <a:endParaRPr lang="en-US" sz="36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2">
                  <a:txBody>
                    <a:bodyPr/>
                    <a:lstStyle/>
                    <a:p>
                      <a:pPr marL="0" marR="0" algn="ctr">
                        <a:lnSpc>
                          <a:spcPct val="115000"/>
                        </a:lnSpc>
                        <a:spcBef>
                          <a:spcPts val="0"/>
                        </a:spcBef>
                        <a:spcAft>
                          <a:spcPts val="0"/>
                        </a:spcAft>
                      </a:pPr>
                      <a:endParaRPr lang="en-US" sz="3600" dirty="0">
                        <a:latin typeface="Calibri"/>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2">
                  <a:txBody>
                    <a:bodyPr/>
                    <a:lstStyle/>
                    <a:p>
                      <a:pPr marL="0" marR="0" algn="ctr">
                        <a:lnSpc>
                          <a:spcPct val="115000"/>
                        </a:lnSpc>
                        <a:spcBef>
                          <a:spcPts val="0"/>
                        </a:spcBef>
                        <a:spcAft>
                          <a:spcPts val="0"/>
                        </a:spcAft>
                      </a:pPr>
                      <a:r>
                        <a:rPr lang="en-US" sz="3600" dirty="0" smtClean="0">
                          <a:latin typeface="Calibri"/>
                          <a:ea typeface="Calibri"/>
                          <a:cs typeface="Times New Roman"/>
                        </a:rPr>
                        <a:t>Received</a:t>
                      </a:r>
                      <a:r>
                        <a:rPr lang="en-US" sz="3600" baseline="0" dirty="0" smtClean="0">
                          <a:latin typeface="Calibri"/>
                          <a:ea typeface="Calibri"/>
                          <a:cs typeface="Times New Roman"/>
                        </a:rPr>
                        <a:t> and Report Final Action; Record amount of FCF; OR #; Payment Date in the FSIC/NTC/ NTCV and return file copy with supporting documents to C,FSES</a:t>
                      </a:r>
                      <a:endParaRPr lang="en-US" sz="3600" dirty="0">
                        <a:latin typeface="Calibri"/>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rowSpan="3">
                  <a:txBody>
                    <a:bodyPr/>
                    <a:lstStyle/>
                    <a:p>
                      <a:pPr marL="0" marR="0" algn="ctr">
                        <a:lnSpc>
                          <a:spcPct val="115000"/>
                        </a:lnSpc>
                        <a:spcBef>
                          <a:spcPts val="0"/>
                        </a:spcBef>
                        <a:spcAft>
                          <a:spcPts val="0"/>
                        </a:spcAft>
                      </a:pPr>
                      <a:r>
                        <a:rPr lang="en-US" sz="3600" dirty="0" smtClean="0">
                          <a:latin typeface="Calibri"/>
                          <a:ea typeface="Calibri"/>
                          <a:cs typeface="Times New Roman"/>
                        </a:rPr>
                        <a:t>Customer</a:t>
                      </a:r>
                      <a:r>
                        <a:rPr lang="en-US" sz="3600" baseline="0" dirty="0" smtClean="0">
                          <a:latin typeface="Calibri"/>
                          <a:ea typeface="Calibri"/>
                          <a:cs typeface="Times New Roman"/>
                        </a:rPr>
                        <a:t> Relation Officer</a:t>
                      </a:r>
                      <a:endParaRPr lang="en-US" sz="3600" dirty="0">
                        <a:latin typeface="Calibri"/>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pPr algn="ctr"/>
                      <a:endParaRPr lang="en-US" sz="4000" dirty="0">
                        <a:latin typeface="Calibri"/>
                        <a:ea typeface="Calibri"/>
                        <a:cs typeface="Times New Roman"/>
                      </a:endParaRPr>
                    </a:p>
                  </a:txBody>
                  <a:tcPr marL="102870" marR="102870" marT="0" marB="0" anchor="ctr">
                    <a:solidFill>
                      <a:schemeClr val="bg2">
                        <a:lumMod val="75000"/>
                      </a:schemeClr>
                    </a:solidFill>
                  </a:tcPr>
                </a:tc>
                <a:tc>
                  <a:txBody>
                    <a:bodyPr/>
                    <a:lstStyle/>
                    <a:p>
                      <a:pPr marL="0" marR="0" indent="0" algn="ctr" defTabSz="4389120" rtl="0" eaLnBrk="1" fontAlgn="auto" latinLnBrk="0" hangingPunct="1">
                        <a:lnSpc>
                          <a:spcPct val="115000"/>
                        </a:lnSpc>
                        <a:spcBef>
                          <a:spcPts val="0"/>
                        </a:spcBef>
                        <a:spcAft>
                          <a:spcPts val="1000"/>
                        </a:spcAft>
                        <a:buClrTx/>
                        <a:buSzTx/>
                        <a:buFontTx/>
                        <a:buNone/>
                        <a:tabLst/>
                        <a:defRPr/>
                      </a:pPr>
                      <a:r>
                        <a:rPr lang="en-US" sz="3600" dirty="0" smtClean="0">
                          <a:latin typeface="+mn-lt"/>
                          <a:ea typeface="Calibri"/>
                          <a:cs typeface="Times New Roman"/>
                        </a:rPr>
                        <a:t>Fifteen (15) </a:t>
                      </a:r>
                      <a:r>
                        <a:rPr lang="en-US" sz="3600" dirty="0" err="1" smtClean="0">
                          <a:latin typeface="+mn-lt"/>
                          <a:ea typeface="Calibri"/>
                          <a:cs typeface="Times New Roman"/>
                        </a:rPr>
                        <a:t>Mins</a:t>
                      </a:r>
                      <a:r>
                        <a:rPr lang="en-US" sz="3600" dirty="0" smtClean="0">
                          <a:latin typeface="+mn-lt"/>
                          <a:ea typeface="Calibri"/>
                          <a:cs typeface="Times New Roman"/>
                        </a:rPr>
                        <a:t>. Max.</a:t>
                      </a:r>
                    </a:p>
                    <a:p>
                      <a:pPr marL="0" marR="0" algn="ctr">
                        <a:lnSpc>
                          <a:spcPct val="115000"/>
                        </a:lnSpc>
                        <a:spcBef>
                          <a:spcPts val="0"/>
                        </a:spcBef>
                        <a:spcAft>
                          <a:spcPts val="1000"/>
                        </a:spcAft>
                      </a:pPr>
                      <a:endParaRPr lang="en-US" sz="3600" dirty="0">
                        <a:latin typeface="Calibri"/>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957147">
                <a:tc vMerge="1">
                  <a:txBody>
                    <a:bodyPr/>
                    <a:lstStyle/>
                    <a:p>
                      <a:endParaRPr lang="en-US" sz="3600" dirty="0"/>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pPr marL="0" marR="0" algn="ctr">
                        <a:lnSpc>
                          <a:spcPct val="115000"/>
                        </a:lnSpc>
                        <a:spcBef>
                          <a:spcPts val="0"/>
                        </a:spcBef>
                        <a:spcAft>
                          <a:spcPts val="0"/>
                        </a:spcAft>
                      </a:pPr>
                      <a:endParaRPr lang="en-US" sz="3600" dirty="0">
                        <a:latin typeface="Calibri"/>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pPr marL="0" marR="0" algn="ctr">
                        <a:lnSpc>
                          <a:spcPct val="115000"/>
                        </a:lnSpc>
                        <a:spcBef>
                          <a:spcPts val="0"/>
                        </a:spcBef>
                        <a:spcAft>
                          <a:spcPts val="0"/>
                        </a:spcAft>
                      </a:pPr>
                      <a:endParaRPr lang="en-US" sz="3600" dirty="0">
                        <a:latin typeface="Calibri"/>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pPr marL="0" marR="0" algn="ctr">
                        <a:lnSpc>
                          <a:spcPct val="115000"/>
                        </a:lnSpc>
                        <a:spcBef>
                          <a:spcPts val="0"/>
                        </a:spcBef>
                        <a:spcAft>
                          <a:spcPts val="0"/>
                        </a:spcAft>
                      </a:pPr>
                      <a:endParaRPr lang="en-US" sz="4000" dirty="0">
                        <a:latin typeface="Calibri"/>
                        <a:ea typeface="Calibri"/>
                        <a:cs typeface="Times New Roman"/>
                      </a:endParaRPr>
                    </a:p>
                  </a:txBody>
                  <a:tcPr marL="102870" marR="102870" marT="0" marB="0" anchor="ctr">
                    <a:solidFill>
                      <a:schemeClr val="bg2">
                        <a:lumMod val="75000"/>
                      </a:schemeClr>
                    </a:solidFill>
                  </a:tcPr>
                </a:tc>
                <a:tc vMerge="1">
                  <a:txBody>
                    <a:bodyPr/>
                    <a:lstStyle/>
                    <a:p>
                      <a:pPr algn="ctr"/>
                      <a:endParaRPr lang="en-US" sz="4000" dirty="0">
                        <a:latin typeface="Calibri"/>
                        <a:ea typeface="Calibri"/>
                        <a:cs typeface="Times New Roman"/>
                      </a:endParaRPr>
                    </a:p>
                  </a:txBody>
                  <a:tcPr marL="102870" marR="102870" marT="0" marB="0" anchor="ctr">
                    <a:solidFill>
                      <a:schemeClr val="bg2">
                        <a:lumMod val="75000"/>
                      </a:schemeClr>
                    </a:solidFill>
                  </a:tcPr>
                </a:tc>
                <a:tc rowSpan="2">
                  <a:txBody>
                    <a:bodyPr/>
                    <a:lstStyle/>
                    <a:p>
                      <a:pPr marL="0" marR="0" indent="0" algn="ctr" defTabSz="4389120" rtl="0" eaLnBrk="1" fontAlgn="auto" latinLnBrk="0" hangingPunct="1">
                        <a:lnSpc>
                          <a:spcPct val="115000"/>
                        </a:lnSpc>
                        <a:spcBef>
                          <a:spcPts val="0"/>
                        </a:spcBef>
                        <a:spcAft>
                          <a:spcPts val="1000"/>
                        </a:spcAft>
                        <a:buClrTx/>
                        <a:buSzTx/>
                        <a:buFontTx/>
                        <a:buNone/>
                        <a:tabLst/>
                        <a:defRPr/>
                      </a:pPr>
                      <a:r>
                        <a:rPr lang="en-US" sz="3600" dirty="0" smtClean="0">
                          <a:latin typeface="+mn-lt"/>
                          <a:ea typeface="Calibri"/>
                          <a:cs typeface="Times New Roman"/>
                        </a:rPr>
                        <a:t>Fifteen (15) </a:t>
                      </a:r>
                      <a:r>
                        <a:rPr lang="en-US" sz="3600" dirty="0" err="1" smtClean="0">
                          <a:latin typeface="+mn-lt"/>
                          <a:ea typeface="Calibri"/>
                          <a:cs typeface="Times New Roman"/>
                        </a:rPr>
                        <a:t>Mins</a:t>
                      </a:r>
                      <a:r>
                        <a:rPr lang="en-US" sz="3600" dirty="0" smtClean="0">
                          <a:latin typeface="+mn-lt"/>
                          <a:ea typeface="Calibri"/>
                          <a:cs typeface="Times New Roman"/>
                        </a:rPr>
                        <a:t>. Max.</a:t>
                      </a:r>
                    </a:p>
                    <a:p>
                      <a:pPr marL="0" marR="0" algn="ctr">
                        <a:lnSpc>
                          <a:spcPct val="115000"/>
                        </a:lnSpc>
                        <a:spcBef>
                          <a:spcPts val="0"/>
                        </a:spcBef>
                        <a:spcAft>
                          <a:spcPts val="1000"/>
                        </a:spcAft>
                      </a:pPr>
                      <a:endParaRPr lang="en-US" sz="3600" dirty="0">
                        <a:latin typeface="Calibri"/>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0">
                <a:tc>
                  <a:txBody>
                    <a:bodyPr/>
                    <a:lstStyle/>
                    <a:p>
                      <a:r>
                        <a:rPr lang="en-US" sz="3600" dirty="0" smtClean="0"/>
                        <a:t>6</a:t>
                      </a:r>
                      <a:endParaRPr lang="en-US" sz="3600" dirty="0"/>
                    </a:p>
                  </a:txBody>
                  <a:tcPr marL="137160" marR="13716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algn="ctr">
                        <a:lnSpc>
                          <a:spcPct val="115000"/>
                        </a:lnSpc>
                        <a:spcBef>
                          <a:spcPts val="0"/>
                        </a:spcBef>
                        <a:spcAft>
                          <a:spcPts val="0"/>
                        </a:spcAft>
                      </a:pPr>
                      <a:r>
                        <a:rPr lang="en-US" sz="3600" dirty="0" smtClean="0">
                          <a:latin typeface="Calibri"/>
                          <a:ea typeface="Calibri"/>
                          <a:cs typeface="Times New Roman"/>
                        </a:rPr>
                        <a:t>Present</a:t>
                      </a:r>
                      <a:r>
                        <a:rPr lang="en-US" sz="3600" baseline="0" dirty="0" smtClean="0">
                          <a:latin typeface="Calibri"/>
                          <a:ea typeface="Calibri"/>
                          <a:cs typeface="Times New Roman"/>
                        </a:rPr>
                        <a:t> claim stub to CRO</a:t>
                      </a:r>
                      <a:endParaRPr lang="en-US" sz="3600" dirty="0">
                        <a:latin typeface="Calibri"/>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algn="ctr">
                        <a:lnSpc>
                          <a:spcPct val="115000"/>
                        </a:lnSpc>
                        <a:spcBef>
                          <a:spcPts val="0"/>
                        </a:spcBef>
                        <a:spcAft>
                          <a:spcPts val="0"/>
                        </a:spcAft>
                      </a:pPr>
                      <a:r>
                        <a:rPr lang="en-US" sz="3600" dirty="0" smtClean="0">
                          <a:latin typeface="Calibri"/>
                          <a:ea typeface="Calibri"/>
                          <a:cs typeface="Times New Roman"/>
                        </a:rPr>
                        <a:t>Release original copy of FSIC/NTC/NTCV</a:t>
                      </a:r>
                      <a:r>
                        <a:rPr lang="en-US" sz="3600" baseline="0" dirty="0" smtClean="0">
                          <a:latin typeface="Calibri"/>
                          <a:ea typeface="Calibri"/>
                          <a:cs typeface="Times New Roman"/>
                        </a:rPr>
                        <a:t> to applicant and indorse one (1) copy to Building Official (BO)/ Business Permit Licensing Office (BPLO) as the case maybe</a:t>
                      </a:r>
                      <a:endParaRPr lang="en-US" sz="3600" dirty="0">
                        <a:latin typeface="Calibri"/>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vMerge="1">
                  <a:txBody>
                    <a:bodyPr/>
                    <a:lstStyle/>
                    <a:p>
                      <a:endParaRPr lang="en-PH"/>
                    </a:p>
                  </a:txBody>
                  <a:tcPr/>
                </a:tc>
                <a:tc vMerge="1">
                  <a:txBody>
                    <a:bodyPr/>
                    <a:lstStyle/>
                    <a:p>
                      <a:endParaRPr lang="en-PH"/>
                    </a:p>
                  </a:txBody>
                  <a:tcPr/>
                </a:tc>
                <a:tc vMerge="1">
                  <a:txBody>
                    <a:bodyPr/>
                    <a:lstStyle/>
                    <a:p>
                      <a:endParaRPr lang="en-PH"/>
                    </a:p>
                  </a:txBody>
                  <a:tcPr/>
                </a:tc>
              </a:tr>
              <a:tr h="1432560">
                <a:tc>
                  <a:txBody>
                    <a:bodyPr/>
                    <a:lstStyle/>
                    <a:p>
                      <a:endParaRPr lang="en-US" sz="2000" dirty="0"/>
                    </a:p>
                  </a:txBody>
                  <a:tcPr marL="137160" marR="137160" marT="60960" marB="60960">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endParaRPr lang="en-US" sz="3600" dirty="0">
                        <a:latin typeface="Calibri"/>
                        <a:ea typeface="Calibri"/>
                        <a:cs typeface="Times New Roman"/>
                      </a:endParaRPr>
                    </a:p>
                  </a:txBody>
                  <a:tcPr marL="102870" marR="10287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endParaRPr lang="en-US" sz="3600" dirty="0">
                        <a:latin typeface="Calibri"/>
                        <a:ea typeface="Calibri"/>
                        <a:cs typeface="Times New Roman"/>
                      </a:endParaRPr>
                    </a:p>
                  </a:txBody>
                  <a:tcPr marL="102870" marR="10287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endParaRPr lang="en-US" sz="3600" dirty="0">
                        <a:latin typeface="Calibri"/>
                        <a:ea typeface="Calibri"/>
                        <a:cs typeface="Times New Roman"/>
                      </a:endParaRPr>
                    </a:p>
                  </a:txBody>
                  <a:tcPr marL="102870" marR="10287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3600" dirty="0">
                        <a:latin typeface="Calibri"/>
                        <a:ea typeface="Calibri"/>
                        <a:cs typeface="Times New Roman"/>
                      </a:endParaRPr>
                    </a:p>
                  </a:txBody>
                  <a:tcPr marL="102870" marR="102870" marT="0" marB="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3134929" rtl="0" eaLnBrk="1" fontAlgn="auto" latinLnBrk="0" hangingPunct="1">
                        <a:lnSpc>
                          <a:spcPct val="100000"/>
                        </a:lnSpc>
                        <a:spcBef>
                          <a:spcPts val="0"/>
                        </a:spcBef>
                        <a:spcAft>
                          <a:spcPts val="0"/>
                        </a:spcAft>
                        <a:buClrTx/>
                        <a:buSzTx/>
                        <a:buFontTx/>
                        <a:buNone/>
                        <a:tabLst/>
                        <a:defRPr/>
                      </a:pPr>
                      <a:r>
                        <a:rPr lang="en-US" sz="3600" dirty="0" smtClean="0">
                          <a:latin typeface="+mn-lt"/>
                          <a:ea typeface="Calibri"/>
                          <a:cs typeface="Times New Roman"/>
                        </a:rPr>
                        <a:t>Five</a:t>
                      </a:r>
                      <a:r>
                        <a:rPr lang="en-US" sz="3600" baseline="0" dirty="0" smtClean="0">
                          <a:latin typeface="+mn-lt"/>
                          <a:ea typeface="Calibri"/>
                          <a:cs typeface="Times New Roman"/>
                        </a:rPr>
                        <a:t> (5) Working Days from submission of complete requirements</a:t>
                      </a:r>
                      <a:endParaRPr lang="en-US" sz="3600" dirty="0" smtClean="0">
                        <a:latin typeface="+mn-lt"/>
                        <a:ea typeface="Calibri"/>
                        <a:cs typeface="Times New Roman"/>
                      </a:endParaRPr>
                    </a:p>
                    <a:p>
                      <a:pPr algn="ctr"/>
                      <a:endParaRPr lang="en-US" sz="3600" dirty="0">
                        <a:latin typeface="Calibri"/>
                        <a:ea typeface="Calibri"/>
                        <a:cs typeface="Times New Roman"/>
                      </a:endParaRPr>
                    </a:p>
                  </a:txBody>
                  <a:tcPr marL="102870" marR="1028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bl>
          </a:graphicData>
        </a:graphic>
      </p:graphicFrame>
      <p:grpSp>
        <p:nvGrpSpPr>
          <p:cNvPr id="11" name="Group 10"/>
          <p:cNvGrpSpPr/>
          <p:nvPr/>
        </p:nvGrpSpPr>
        <p:grpSpPr>
          <a:xfrm>
            <a:off x="533400" y="30962025"/>
            <a:ext cx="37719000" cy="2316777"/>
            <a:chOff x="533400" y="31063050"/>
            <a:chExt cx="37719000" cy="2316777"/>
          </a:xfrm>
        </p:grpSpPr>
        <p:sp>
          <p:nvSpPr>
            <p:cNvPr id="8" name="TextBox 7"/>
            <p:cNvSpPr txBox="1"/>
            <p:nvPr/>
          </p:nvSpPr>
          <p:spPr>
            <a:xfrm>
              <a:off x="533400" y="31063050"/>
              <a:ext cx="37719000" cy="584775"/>
            </a:xfrm>
            <a:prstGeom prst="rect">
              <a:avLst/>
            </a:prstGeom>
            <a:noFill/>
          </p:spPr>
          <p:txBody>
            <a:bodyPr wrap="square" rtlCol="0">
              <a:spAutoFit/>
            </a:bodyPr>
            <a:lstStyle/>
            <a:p>
              <a:r>
                <a:rPr lang="en-US" sz="3200" i="1" dirty="0">
                  <a:solidFill>
                    <a:srgbClr val="FF0000"/>
                  </a:solidFill>
                </a:rPr>
                <a:t>*Subject to change as soon as memorandum of agreement for e-banking </a:t>
              </a:r>
              <a:r>
                <a:rPr lang="en-US" sz="3200" i="1" dirty="0" smtClean="0">
                  <a:solidFill>
                    <a:srgbClr val="FF0000"/>
                  </a:solidFill>
                </a:rPr>
                <a:t>is </a:t>
              </a:r>
              <a:r>
                <a:rPr lang="en-US" sz="3200" i="1" dirty="0">
                  <a:solidFill>
                    <a:srgbClr val="FF0000"/>
                  </a:solidFill>
                </a:rPr>
                <a:t>forged with the Land Bank of the Philippines (Government Servicing Bank) and/or nearest Rural Banks. </a:t>
              </a:r>
            </a:p>
          </p:txBody>
        </p:sp>
        <p:sp>
          <p:nvSpPr>
            <p:cNvPr id="9" name="TextBox 8"/>
            <p:cNvSpPr txBox="1"/>
            <p:nvPr/>
          </p:nvSpPr>
          <p:spPr>
            <a:xfrm>
              <a:off x="533400" y="31563945"/>
              <a:ext cx="37033200" cy="1815882"/>
            </a:xfrm>
            <a:prstGeom prst="rect">
              <a:avLst/>
            </a:prstGeom>
            <a:noFill/>
          </p:spPr>
          <p:txBody>
            <a:bodyPr wrap="square" rtlCol="0">
              <a:spAutoFit/>
            </a:bodyPr>
            <a:lstStyle/>
            <a:p>
              <a:r>
                <a:rPr lang="en-US" sz="3200" b="1" dirty="0">
                  <a:solidFill>
                    <a:srgbClr val="0000FF"/>
                  </a:solidFill>
                </a:rPr>
                <a:t>LEGEND:</a:t>
              </a:r>
              <a:endParaRPr lang="en-US" sz="3200" dirty="0">
                <a:solidFill>
                  <a:srgbClr val="0000FF"/>
                </a:solidFill>
              </a:endParaRPr>
            </a:p>
            <a:p>
              <a:r>
                <a:rPr lang="en-US" sz="2400" b="1" dirty="0" smtClean="0"/>
                <a:t>AIR- </a:t>
              </a:r>
              <a:r>
                <a:rPr lang="en-US" sz="2400" dirty="0" smtClean="0"/>
                <a:t>A</a:t>
              </a:r>
              <a:r>
                <a:rPr lang="en-US" sz="2400" b="1" dirty="0" smtClean="0"/>
                <a:t>f</a:t>
              </a:r>
              <a:r>
                <a:rPr lang="en-US" sz="2400" dirty="0" smtClean="0"/>
                <a:t>ter Inspection Report </a:t>
              </a:r>
              <a:r>
                <a:rPr lang="en-US" sz="2400" b="1" dirty="0" smtClean="0"/>
                <a:t>BFP- </a:t>
              </a:r>
              <a:r>
                <a:rPr lang="en-US" sz="2400" dirty="0"/>
                <a:t>Bureau of Fire Protection, </a:t>
              </a:r>
              <a:r>
                <a:rPr lang="en-US" sz="2400" b="1" dirty="0"/>
                <a:t>BO</a:t>
              </a:r>
              <a:r>
                <a:rPr lang="en-US" sz="2400" dirty="0"/>
                <a:t>- Building Official, </a:t>
              </a:r>
              <a:r>
                <a:rPr lang="en-US" sz="2400" b="1" dirty="0"/>
                <a:t>BP-</a:t>
              </a:r>
              <a:r>
                <a:rPr lang="en-US" sz="2400" dirty="0"/>
                <a:t> Building Plans, </a:t>
              </a:r>
              <a:r>
                <a:rPr lang="en-US" sz="2400" b="1" dirty="0" smtClean="0"/>
                <a:t>C/MFM- </a:t>
              </a:r>
              <a:r>
                <a:rPr lang="en-US" sz="2400" dirty="0"/>
                <a:t>City/Municipal Fire Marshal, </a:t>
              </a:r>
              <a:r>
                <a:rPr lang="en-US" sz="2400" b="1" dirty="0" smtClean="0"/>
                <a:t>C, FSES</a:t>
              </a:r>
              <a:r>
                <a:rPr lang="en-US" sz="2400" dirty="0" smtClean="0"/>
                <a:t> – Chief, Fire Safety Enforcement Section, </a:t>
              </a:r>
              <a:r>
                <a:rPr lang="en-US" sz="2400" b="1" dirty="0" smtClean="0"/>
                <a:t>CRO-</a:t>
              </a:r>
              <a:r>
                <a:rPr lang="en-US" sz="2400" dirty="0" smtClean="0"/>
                <a:t> </a:t>
              </a:r>
              <a:r>
                <a:rPr lang="en-US" sz="2400" dirty="0"/>
                <a:t>Customer Relation Officer, </a:t>
              </a:r>
              <a:r>
                <a:rPr lang="en-US" sz="2400" b="1" dirty="0"/>
                <a:t>FSC-</a:t>
              </a:r>
              <a:r>
                <a:rPr lang="en-US" sz="2400" dirty="0"/>
                <a:t> Fire Safety Checklist, </a:t>
              </a:r>
              <a:r>
                <a:rPr lang="en-US" sz="2400" b="1" dirty="0"/>
                <a:t>FSEC-</a:t>
              </a:r>
              <a:r>
                <a:rPr lang="en-US" sz="2400" dirty="0"/>
                <a:t> Fire Safety Evaluation Clearance, </a:t>
              </a:r>
              <a:r>
                <a:rPr lang="en-US" sz="2400" b="1" dirty="0"/>
                <a:t>FCF- </a:t>
              </a:r>
              <a:r>
                <a:rPr lang="en-US" sz="2400" dirty="0"/>
                <a:t>Fire Code Fees, </a:t>
              </a:r>
              <a:r>
                <a:rPr lang="en-US" sz="2400" b="1" dirty="0"/>
                <a:t>FCFA</a:t>
              </a:r>
              <a:r>
                <a:rPr lang="en-US" sz="2400" dirty="0"/>
                <a:t>-Fire Code Fees Assessor</a:t>
              </a:r>
              <a:r>
                <a:rPr lang="en-US" sz="2400" b="1" dirty="0"/>
                <a:t>, </a:t>
              </a:r>
              <a:r>
                <a:rPr lang="en-US" sz="2400" b="1" dirty="0" smtClean="0"/>
                <a:t>FSI- </a:t>
              </a:r>
              <a:r>
                <a:rPr lang="en-US" sz="2400" dirty="0" smtClean="0"/>
                <a:t>Fire Safety Inspection, </a:t>
              </a:r>
              <a:r>
                <a:rPr lang="en-US" sz="2400" b="1" dirty="0" smtClean="0"/>
                <a:t>FSIC</a:t>
              </a:r>
              <a:r>
                <a:rPr lang="en-US" sz="2400" dirty="0" smtClean="0"/>
                <a:t> – Fire Safety Inspection Certificate, </a:t>
              </a:r>
              <a:r>
                <a:rPr lang="en-US" sz="2400" b="1" dirty="0" smtClean="0"/>
                <a:t>GSB- </a:t>
              </a:r>
              <a:r>
                <a:rPr lang="en-US" sz="2400" dirty="0"/>
                <a:t>Government Servicing Bank</a:t>
              </a:r>
              <a:r>
                <a:rPr lang="en-US" sz="2400" dirty="0" smtClean="0"/>
                <a:t>, </a:t>
              </a:r>
              <a:r>
                <a:rPr lang="en-US" sz="2400" b="1" dirty="0" smtClean="0"/>
                <a:t>IO- </a:t>
              </a:r>
              <a:r>
                <a:rPr lang="en-US" sz="2400" dirty="0" smtClean="0"/>
                <a:t>Inspection Order, </a:t>
              </a:r>
              <a:r>
                <a:rPr lang="en-US" sz="2400" b="1" dirty="0" smtClean="0"/>
                <a:t> </a:t>
              </a:r>
              <a:r>
                <a:rPr lang="en-US" sz="2400" b="1" dirty="0"/>
                <a:t>LGU-</a:t>
              </a:r>
              <a:r>
                <a:rPr lang="en-US" sz="2400" dirty="0"/>
                <a:t> Local Government Unit, </a:t>
              </a:r>
              <a:r>
                <a:rPr lang="en-US" sz="2400" b="1" dirty="0" smtClean="0"/>
                <a:t>NTC</a:t>
              </a:r>
              <a:r>
                <a:rPr lang="en-US" sz="2400" dirty="0" smtClean="0"/>
                <a:t>- Notice to Comply, </a:t>
              </a:r>
              <a:r>
                <a:rPr lang="en-US" sz="2400" b="1" dirty="0" smtClean="0"/>
                <a:t>NTCV</a:t>
              </a:r>
              <a:r>
                <a:rPr lang="en-US" sz="2400" dirty="0" smtClean="0"/>
                <a:t>- Notice to Correct Violation, </a:t>
              </a:r>
              <a:r>
                <a:rPr lang="en-US" sz="2400" b="1" dirty="0" smtClean="0"/>
                <a:t>OP-</a:t>
              </a:r>
              <a:r>
                <a:rPr lang="en-US" sz="2400" dirty="0" smtClean="0"/>
                <a:t> </a:t>
              </a:r>
              <a:r>
                <a:rPr lang="en-US" sz="2400" dirty="0"/>
                <a:t>Order of Payment, </a:t>
              </a:r>
              <a:r>
                <a:rPr lang="en-US" sz="2400" b="1" dirty="0"/>
                <a:t>OR- </a:t>
              </a:r>
              <a:r>
                <a:rPr lang="en-US" sz="2400" dirty="0"/>
                <a:t>Official Receipt  </a:t>
              </a:r>
            </a:p>
            <a:p>
              <a:endParaRPr lang="en-US" sz="3200" dirty="0"/>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203</TotalTime>
  <Words>1309</Words>
  <Application>Microsoft Office PowerPoint</Application>
  <PresentationFormat>Custom</PresentationFormat>
  <Paragraphs>153</Paragraphs>
  <Slides>2</Slides>
  <Notes>1</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Slide 1</vt:lpstr>
      <vt:lpstr>Slide 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JOMAR</dc:creator>
  <cp:lastModifiedBy>ODCA</cp:lastModifiedBy>
  <cp:revision>26</cp:revision>
  <dcterms:created xsi:type="dcterms:W3CDTF">2009-03-26T04:38:09Z</dcterms:created>
  <dcterms:modified xsi:type="dcterms:W3CDTF">2009-03-30T07:08:52Z</dcterms:modified>
</cp:coreProperties>
</file>